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9"/>
  </p:notesMasterIdLst>
  <p:handoutMasterIdLst>
    <p:handoutMasterId r:id="rId50"/>
  </p:handoutMasterIdLst>
  <p:sldIdLst>
    <p:sldId id="327" r:id="rId5"/>
    <p:sldId id="330" r:id="rId6"/>
    <p:sldId id="331" r:id="rId7"/>
    <p:sldId id="332" r:id="rId8"/>
    <p:sldId id="298" r:id="rId9"/>
    <p:sldId id="262" r:id="rId10"/>
    <p:sldId id="263" r:id="rId11"/>
    <p:sldId id="299" r:id="rId12"/>
    <p:sldId id="264" r:id="rId13"/>
    <p:sldId id="266" r:id="rId14"/>
    <p:sldId id="276" r:id="rId15"/>
    <p:sldId id="303" r:id="rId16"/>
    <p:sldId id="293" r:id="rId17"/>
    <p:sldId id="277" r:id="rId18"/>
    <p:sldId id="284" r:id="rId19"/>
    <p:sldId id="269" r:id="rId20"/>
    <p:sldId id="304" r:id="rId21"/>
    <p:sldId id="305" r:id="rId22"/>
    <p:sldId id="307" r:id="rId23"/>
    <p:sldId id="306" r:id="rId24"/>
    <p:sldId id="308" r:id="rId25"/>
    <p:sldId id="270" r:id="rId26"/>
    <p:sldId id="309" r:id="rId27"/>
    <p:sldId id="310" r:id="rId28"/>
    <p:sldId id="311" r:id="rId29"/>
    <p:sldId id="312" r:id="rId30"/>
    <p:sldId id="314" r:id="rId31"/>
    <p:sldId id="313" r:id="rId32"/>
    <p:sldId id="315" r:id="rId33"/>
    <p:sldId id="316" r:id="rId34"/>
    <p:sldId id="317" r:id="rId35"/>
    <p:sldId id="294" r:id="rId36"/>
    <p:sldId id="296" r:id="rId37"/>
    <p:sldId id="318" r:id="rId38"/>
    <p:sldId id="319" r:id="rId39"/>
    <p:sldId id="321" r:id="rId40"/>
    <p:sldId id="322" r:id="rId41"/>
    <p:sldId id="323" r:id="rId42"/>
    <p:sldId id="324" r:id="rId43"/>
    <p:sldId id="288" r:id="rId44"/>
    <p:sldId id="289" r:id="rId45"/>
    <p:sldId id="320" r:id="rId46"/>
    <p:sldId id="274" r:id="rId47"/>
    <p:sldId id="329"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815"/>
    <p:restoredTop sz="95097" autoAdjust="0"/>
  </p:normalViewPr>
  <p:slideViewPr>
    <p:cSldViewPr snapToGrid="0" snapToObjects="1">
      <p:cViewPr varScale="1">
        <p:scale>
          <a:sx n="83" d="100"/>
          <a:sy n="83" d="100"/>
        </p:scale>
        <p:origin x="878"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 Id="rId57"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1/27/2022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6.png>
</file>

<file path=ppt/media/image2.png>
</file>

<file path=ppt/media/image23.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4.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1192350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jaykang1991/Applied_Data_Science_Capstone_IBM/blob/main/Simple_EDA.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jaykang1991/Applied_Data_Science_Capstone_IBM/blob/main/Location_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aykang1991/Applied_Data_Science_Capstone_IBM/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jaykang1991/Applied_Data_Science_Capstone_IBM/blob/main/Machine_Learning_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hyperlink" Target="https://github.com/jaykang1991/Applied_Data_Science_Capstone_IBM/blob/main/Data_Collec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jaykang1991/Applied_Data_Science_Capstone_IBM/blob/main/Data_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&lt;Jeong Hun Kang&gt;</a:t>
            </a:r>
          </a:p>
          <a:p>
            <a:r>
              <a:rPr lang="en-US" dirty="0">
                <a:solidFill>
                  <a:schemeClr val="bg2"/>
                </a:solidFill>
                <a:latin typeface="Abadi" panose="020B0604020104020204" pitchFamily="34" charset="0"/>
                <a:ea typeface="SF Pro" pitchFamily="2" charset="0"/>
                <a:cs typeface="SF Pro" pitchFamily="2" charset="0"/>
              </a:rPr>
              <a:t>&lt;2022-01-27&gt;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Scatter Plots</a:t>
            </a:r>
          </a:p>
          <a:p>
            <a:pPr lvl="1">
              <a:lnSpc>
                <a:spcPct val="100000"/>
              </a:lnSpc>
              <a:spcBef>
                <a:spcPts val="1400"/>
              </a:spcBef>
            </a:pPr>
            <a:r>
              <a:rPr lang="en-US" sz="1800" dirty="0">
                <a:solidFill>
                  <a:schemeClr val="accent3">
                    <a:lumMod val="25000"/>
                  </a:schemeClr>
                </a:solidFill>
                <a:latin typeface="Abadi"/>
              </a:rPr>
              <a:t>Flight Number vs Payload Mass</a:t>
            </a:r>
          </a:p>
          <a:p>
            <a:pPr lvl="1">
              <a:lnSpc>
                <a:spcPct val="100000"/>
              </a:lnSpc>
              <a:spcBef>
                <a:spcPts val="1400"/>
              </a:spcBef>
            </a:pPr>
            <a:r>
              <a:rPr lang="en-US" sz="1800" dirty="0">
                <a:solidFill>
                  <a:schemeClr val="accent3">
                    <a:lumMod val="25000"/>
                  </a:schemeClr>
                </a:solidFill>
                <a:latin typeface="Abadi"/>
              </a:rPr>
              <a:t>Flight Number vs Launch Site</a:t>
            </a:r>
          </a:p>
          <a:p>
            <a:pPr lvl="1">
              <a:lnSpc>
                <a:spcPct val="100000"/>
              </a:lnSpc>
              <a:spcBef>
                <a:spcPts val="1400"/>
              </a:spcBef>
            </a:pPr>
            <a:r>
              <a:rPr lang="en-US" sz="1800" dirty="0">
                <a:solidFill>
                  <a:schemeClr val="accent3">
                    <a:lumMod val="25000"/>
                  </a:schemeClr>
                </a:solidFill>
                <a:latin typeface="Abadi"/>
              </a:rPr>
              <a:t>Payload vs Launch Site</a:t>
            </a:r>
          </a:p>
          <a:p>
            <a:pPr lvl="1">
              <a:lnSpc>
                <a:spcPct val="100000"/>
              </a:lnSpc>
              <a:spcBef>
                <a:spcPts val="1400"/>
              </a:spcBef>
            </a:pPr>
            <a:r>
              <a:rPr lang="en-US" sz="1800" dirty="0">
                <a:solidFill>
                  <a:schemeClr val="accent3">
                    <a:lumMod val="25000"/>
                  </a:schemeClr>
                </a:solidFill>
                <a:latin typeface="Abadi"/>
              </a:rPr>
              <a:t>Orbit vs Flight Number</a:t>
            </a:r>
          </a:p>
          <a:p>
            <a:pPr>
              <a:lnSpc>
                <a:spcPct val="100000"/>
              </a:lnSpc>
              <a:spcBef>
                <a:spcPts val="1400"/>
              </a:spcBef>
            </a:pPr>
            <a:r>
              <a:rPr lang="en-US" sz="2200" dirty="0">
                <a:solidFill>
                  <a:schemeClr val="accent3">
                    <a:lumMod val="25000"/>
                  </a:schemeClr>
                </a:solidFill>
                <a:latin typeface="Abadi"/>
              </a:rPr>
              <a:t>Bar Graph</a:t>
            </a:r>
          </a:p>
          <a:p>
            <a:pPr lvl="1">
              <a:lnSpc>
                <a:spcPct val="100000"/>
              </a:lnSpc>
              <a:spcBef>
                <a:spcPts val="1400"/>
              </a:spcBef>
            </a:pPr>
            <a:r>
              <a:rPr lang="en-US" sz="1800" dirty="0">
                <a:solidFill>
                  <a:schemeClr val="accent3">
                    <a:lumMod val="25000"/>
                  </a:schemeClr>
                </a:solidFill>
                <a:latin typeface="Abadi"/>
              </a:rPr>
              <a:t>Mean vs Orbit</a:t>
            </a:r>
          </a:p>
          <a:p>
            <a:pPr>
              <a:lnSpc>
                <a:spcPct val="100000"/>
              </a:lnSpc>
              <a:spcBef>
                <a:spcPts val="1400"/>
              </a:spcBef>
            </a:pPr>
            <a:r>
              <a:rPr lang="en-US" sz="2200" dirty="0">
                <a:solidFill>
                  <a:schemeClr val="accent3">
                    <a:lumMod val="25000"/>
                  </a:schemeClr>
                </a:solidFill>
                <a:latin typeface="Abadi" panose="020B0604020104020204" pitchFamily="34" charset="0"/>
              </a:rPr>
              <a:t>Line Graph</a:t>
            </a:r>
          </a:p>
          <a:p>
            <a:pPr lvl="1">
              <a:lnSpc>
                <a:spcPct val="100000"/>
              </a:lnSpc>
              <a:spcBef>
                <a:spcPts val="1400"/>
              </a:spcBef>
            </a:pPr>
            <a:r>
              <a:rPr lang="en-US" sz="1800" dirty="0">
                <a:solidFill>
                  <a:schemeClr val="accent3">
                    <a:lumMod val="25000"/>
                  </a:schemeClr>
                </a:solidFill>
                <a:latin typeface="Abadi" panose="020B0604020104020204" pitchFamily="34" charset="0"/>
              </a:rPr>
              <a:t>Success Rate vs Year</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xtBox 5">
            <a:extLst>
              <a:ext uri="{FF2B5EF4-FFF2-40B4-BE49-F238E27FC236}">
                <a16:creationId xmlns:a16="http://schemas.microsoft.com/office/drawing/2014/main" id="{69A2CA16-2C65-423D-AAF9-F9E67566D02A}"/>
              </a:ext>
            </a:extLst>
          </p:cNvPr>
          <p:cNvSpPr txBox="1"/>
          <p:nvPr/>
        </p:nvSpPr>
        <p:spPr>
          <a:xfrm>
            <a:off x="7404209" y="591551"/>
            <a:ext cx="1277914" cy="369332"/>
          </a:xfrm>
          <a:prstGeom prst="rect">
            <a:avLst/>
          </a:prstGeom>
          <a:noFill/>
        </p:spPr>
        <p:txBody>
          <a:bodyPr wrap="none" rtlCol="0">
            <a:spAutoFit/>
          </a:bodyPr>
          <a:lstStyle/>
          <a:p>
            <a:r>
              <a:rPr lang="en-US" altLang="ko-KR" dirty="0">
                <a:hlinkClick r:id="rId3"/>
              </a:rPr>
              <a:t>GitHub Link</a:t>
            </a:r>
            <a:endParaRPr lang="ko-KR" altLang="en-US" dirty="0"/>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r>
              <a:rPr lang="en-US" sz="2200" dirty="0">
                <a:solidFill>
                  <a:schemeClr val="accent3">
                    <a:lumMod val="25000"/>
                  </a:schemeClr>
                </a:solidFill>
                <a:latin typeface="Abadi" panose="020B0604020104020204" pitchFamily="34" charset="0"/>
              </a:rPr>
              <a:t>To visualize the Launch Data into an interactive map, the Latitude and Longitude Coordinates at each launch site was used and added a Circle Marker around each launch site with a label of the name of the launch site.</a:t>
            </a:r>
          </a:p>
          <a:p>
            <a:r>
              <a:rPr lang="en-US" sz="2200" dirty="0">
                <a:solidFill>
                  <a:schemeClr val="accent3">
                    <a:lumMod val="25000"/>
                  </a:schemeClr>
                </a:solidFill>
                <a:latin typeface="Abadi" panose="020B0604020104020204" pitchFamily="34" charset="0"/>
              </a:rPr>
              <a:t>To visualize the success marker more clearly, we assigned the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launch_outcomes</a:t>
            </a:r>
            <a:r>
              <a:rPr lang="en-US" sz="2200" dirty="0">
                <a:solidFill>
                  <a:schemeClr val="accent3">
                    <a:lumMod val="25000"/>
                  </a:schemeClr>
                </a:solidFill>
                <a:latin typeface="Abadi" panose="020B0604020104020204" pitchFamily="34" charset="0"/>
              </a:rPr>
              <a:t>(failures, successes) to 0 and 1 with Green and Red markers on the map in a </a:t>
            </a:r>
            <a:r>
              <a:rPr lang="en-US" sz="2200" dirty="0" err="1">
                <a:solidFill>
                  <a:schemeClr val="accent3">
                    <a:lumMod val="25000"/>
                  </a:schemeClr>
                </a:solidFill>
                <a:latin typeface="Abadi" panose="020B0604020104020204" pitchFamily="34" charset="0"/>
              </a:rPr>
              <a:t>MarkerCluster</a:t>
            </a:r>
            <a:r>
              <a:rPr lang="en-US" sz="2200" dirty="0">
                <a:solidFill>
                  <a:schemeClr val="accent3">
                    <a:lumMod val="25000"/>
                  </a:schemeClr>
                </a:solidFill>
                <a:latin typeface="Abadi" panose="020B0604020104020204" pitchFamily="34" charset="0"/>
              </a:rPr>
              <a:t>()</a:t>
            </a:r>
          </a:p>
          <a:p>
            <a:r>
              <a:rPr lang="en-US" sz="2200" dirty="0">
                <a:solidFill>
                  <a:schemeClr val="accent3">
                    <a:lumMod val="25000"/>
                  </a:schemeClr>
                </a:solidFill>
                <a:latin typeface="Abadi" panose="020B0604020104020204" pitchFamily="34" charset="0"/>
              </a:rPr>
              <a:t>To visualize the distance from the site, we used Haversine’s formula and calculated the distance from the Launch Site to various landmarks to find various trends about what is around the Launch Site to measure patterns. Lines are drawn on the map to measure distance to landmarks</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TextBox 5">
            <a:extLst>
              <a:ext uri="{FF2B5EF4-FFF2-40B4-BE49-F238E27FC236}">
                <a16:creationId xmlns:a16="http://schemas.microsoft.com/office/drawing/2014/main" id="{1DD9C2A1-D72F-44E2-94FB-2E88411DD64E}"/>
              </a:ext>
            </a:extLst>
          </p:cNvPr>
          <p:cNvSpPr txBox="1"/>
          <p:nvPr/>
        </p:nvSpPr>
        <p:spPr>
          <a:xfrm>
            <a:off x="8501489" y="591551"/>
            <a:ext cx="1277914" cy="369332"/>
          </a:xfrm>
          <a:prstGeom prst="rect">
            <a:avLst/>
          </a:prstGeom>
          <a:noFill/>
        </p:spPr>
        <p:txBody>
          <a:bodyPr wrap="none" rtlCol="0">
            <a:spAutoFit/>
          </a:bodyPr>
          <a:lstStyle/>
          <a:p>
            <a:r>
              <a:rPr lang="en-US" altLang="ko-KR" dirty="0">
                <a:hlinkClick r:id="rId3"/>
              </a:rPr>
              <a:t>GitHub Link</a:t>
            </a:r>
            <a:endParaRPr lang="ko-KR" altLang="en-US" dirty="0"/>
          </a:p>
        </p:txBody>
      </p:sp>
    </p:spTree>
    <p:extLst>
      <p:ext uri="{BB962C8B-B14F-4D97-AF65-F5344CB8AC3E}">
        <p14:creationId xmlns:p14="http://schemas.microsoft.com/office/powerpoint/2010/main" val="148114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Dashboard Graph</a:t>
            </a:r>
          </a:p>
          <a:p>
            <a:pPr lvl="1">
              <a:lnSpc>
                <a:spcPct val="100000"/>
              </a:lnSpc>
              <a:spcBef>
                <a:spcPts val="1400"/>
              </a:spcBef>
            </a:pPr>
            <a:r>
              <a:rPr lang="en-US" sz="1800" dirty="0">
                <a:solidFill>
                  <a:schemeClr val="accent3">
                    <a:lumMod val="25000"/>
                  </a:schemeClr>
                </a:solidFill>
                <a:latin typeface="Abadi" panose="020B0604020104020204" pitchFamily="34" charset="0"/>
              </a:rPr>
              <a:t>Pie Chart of success count for all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Pie Chart of each site’s total success launches</a:t>
            </a:r>
          </a:p>
          <a:p>
            <a:pPr lvl="1">
              <a:lnSpc>
                <a:spcPct val="100000"/>
              </a:lnSpc>
              <a:spcBef>
                <a:spcPts val="1400"/>
              </a:spcBef>
            </a:pPr>
            <a:r>
              <a:rPr lang="en-US" altLang="ko-KR" sz="1800" dirty="0">
                <a:solidFill>
                  <a:schemeClr val="accent3">
                    <a:lumMod val="25000"/>
                  </a:schemeClr>
                </a:solidFill>
                <a:latin typeface="Abadi" panose="020B0604020104020204" pitchFamily="34" charset="0"/>
              </a:rPr>
              <a:t>Plot graph of success counts on payload mass for all sites</a:t>
            </a:r>
          </a:p>
          <a:p>
            <a:pPr lvl="2">
              <a:lnSpc>
                <a:spcPct val="100000"/>
              </a:lnSpc>
              <a:spcBef>
                <a:spcPts val="1400"/>
              </a:spcBef>
            </a:pPr>
            <a:r>
              <a:rPr lang="en-US" sz="1400" dirty="0">
                <a:solidFill>
                  <a:schemeClr val="accent3">
                    <a:lumMod val="25000"/>
                  </a:schemeClr>
                </a:solidFill>
                <a:latin typeface="Abadi" panose="020B0604020104020204" pitchFamily="34" charset="0"/>
              </a:rPr>
              <a:t>Range Slider to select payload included</a:t>
            </a:r>
          </a:p>
          <a:p>
            <a:pPr lvl="1">
              <a:lnSpc>
                <a:spcPct val="100000"/>
              </a:lnSpc>
              <a:spcBef>
                <a:spcPts val="1400"/>
              </a:spcBef>
            </a:pPr>
            <a:r>
              <a:rPr lang="en-US" sz="1800" dirty="0">
                <a:solidFill>
                  <a:schemeClr val="accent3">
                    <a:lumMod val="25000"/>
                  </a:schemeClr>
                </a:solidFill>
                <a:latin typeface="Abadi" panose="020B0604020104020204" pitchFamily="34" charset="0"/>
              </a:rPr>
              <a:t>Plot graph of success counts on payload mass for each site</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TextBox 5">
            <a:extLst>
              <a:ext uri="{FF2B5EF4-FFF2-40B4-BE49-F238E27FC236}">
                <a16:creationId xmlns:a16="http://schemas.microsoft.com/office/drawing/2014/main" id="{061465EF-8581-4A75-9879-11BD4D1751B4}"/>
              </a:ext>
            </a:extLst>
          </p:cNvPr>
          <p:cNvSpPr txBox="1"/>
          <p:nvPr/>
        </p:nvSpPr>
        <p:spPr>
          <a:xfrm>
            <a:off x="8501489" y="591551"/>
            <a:ext cx="1277914" cy="369332"/>
          </a:xfrm>
          <a:prstGeom prst="rect">
            <a:avLst/>
          </a:prstGeom>
          <a:noFill/>
        </p:spPr>
        <p:txBody>
          <a:bodyPr wrap="none" rtlCol="0">
            <a:spAutoFit/>
          </a:bodyPr>
          <a:lstStyle/>
          <a:p>
            <a:r>
              <a:rPr lang="en-US" altLang="ko-KR" dirty="0">
                <a:hlinkClick r:id="rId3"/>
              </a:rPr>
              <a:t>GitHub Link</a:t>
            </a:r>
            <a:endParaRPr lang="ko-KR" altLang="en-US" dirty="0"/>
          </a:p>
        </p:txBody>
      </p:sp>
    </p:spTree>
    <p:extLst>
      <p:ext uri="{BB962C8B-B14F-4D97-AF65-F5344CB8AC3E}">
        <p14:creationId xmlns:p14="http://schemas.microsoft.com/office/powerpoint/2010/main" val="334532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fontScale="55000" lnSpcReduction="20000"/>
          </a:bodyPr>
          <a:lstStyle/>
          <a:p>
            <a:r>
              <a:rPr lang="en-US" dirty="0"/>
              <a:t>BUILDING MODEL</a:t>
            </a:r>
          </a:p>
          <a:p>
            <a:pPr lvl="1"/>
            <a:r>
              <a:rPr lang="en-US" dirty="0"/>
              <a:t>Load our dataset into NumPy and Pandas</a:t>
            </a:r>
          </a:p>
          <a:p>
            <a:pPr lvl="1"/>
            <a:r>
              <a:rPr lang="en-US" dirty="0"/>
              <a:t>Transform Data</a:t>
            </a:r>
          </a:p>
          <a:p>
            <a:pPr lvl="1"/>
            <a:r>
              <a:rPr lang="en-US" dirty="0"/>
              <a:t>Split our data into training and test data sets</a:t>
            </a:r>
          </a:p>
          <a:p>
            <a:pPr lvl="1"/>
            <a:r>
              <a:rPr lang="en-US" dirty="0"/>
              <a:t>Check how many test samples we have</a:t>
            </a:r>
          </a:p>
          <a:p>
            <a:pPr lvl="1"/>
            <a:r>
              <a:rPr lang="en-US" dirty="0"/>
              <a:t>Decide which type of machine learning algorithms we want to use</a:t>
            </a:r>
          </a:p>
          <a:p>
            <a:pPr lvl="1"/>
            <a:r>
              <a:rPr lang="en-US" dirty="0"/>
              <a:t>Set our parameters and algorithms to </a:t>
            </a:r>
            <a:r>
              <a:rPr lang="en-US" dirty="0" err="1"/>
              <a:t>GridSearchCV</a:t>
            </a:r>
            <a:endParaRPr lang="en-US" dirty="0"/>
          </a:p>
          <a:p>
            <a:pPr lvl="1"/>
            <a:r>
              <a:rPr lang="en-US" dirty="0"/>
              <a:t>Fit our datasets into the </a:t>
            </a:r>
            <a:r>
              <a:rPr lang="en-US" dirty="0" err="1"/>
              <a:t>GridSearchCV</a:t>
            </a:r>
            <a:r>
              <a:rPr lang="en-US" dirty="0"/>
              <a:t> objects and train our dataset.</a:t>
            </a:r>
          </a:p>
          <a:p>
            <a:r>
              <a:rPr lang="en-US" dirty="0"/>
              <a:t>EVALUATING MODEL</a:t>
            </a:r>
          </a:p>
          <a:p>
            <a:pPr lvl="1"/>
            <a:r>
              <a:rPr lang="en-US" dirty="0"/>
              <a:t>Check accuracy for each model</a:t>
            </a:r>
          </a:p>
          <a:p>
            <a:pPr lvl="1"/>
            <a:r>
              <a:rPr lang="en-US" dirty="0"/>
              <a:t>Get tuned hyperparameters for each type of algorithms</a:t>
            </a:r>
          </a:p>
          <a:p>
            <a:pPr lvl="1"/>
            <a:r>
              <a:rPr lang="en-US" dirty="0"/>
              <a:t>Plot Confusion Matrix</a:t>
            </a:r>
          </a:p>
          <a:p>
            <a:r>
              <a:rPr lang="en-US" dirty="0"/>
              <a:t>IMPROVING MODEL</a:t>
            </a:r>
          </a:p>
          <a:p>
            <a:pPr lvl="1"/>
            <a:r>
              <a:rPr lang="en-US" dirty="0"/>
              <a:t>Feature Engineering</a:t>
            </a:r>
          </a:p>
          <a:p>
            <a:pPr lvl="1"/>
            <a:r>
              <a:rPr lang="en-US" dirty="0"/>
              <a:t>Algorithm Tuning</a:t>
            </a:r>
          </a:p>
          <a:p>
            <a:r>
              <a:rPr lang="en-US" dirty="0"/>
              <a:t>FINDING THE BEST PERFORMING CLASSIFICATION MODEL</a:t>
            </a:r>
          </a:p>
          <a:p>
            <a:pPr lvl="1"/>
            <a:r>
              <a:rPr lang="en-US" dirty="0"/>
              <a:t>The model with the best accuracy score wins the best performing model</a:t>
            </a:r>
          </a:p>
          <a:p>
            <a:pPr lvl="1"/>
            <a:r>
              <a:rPr lang="en-US" dirty="0"/>
              <a:t>In the notebook there is a dictionary of algorithms with scores at the bottom of the notebook.</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TextBox 5">
            <a:extLst>
              <a:ext uri="{FF2B5EF4-FFF2-40B4-BE49-F238E27FC236}">
                <a16:creationId xmlns:a16="http://schemas.microsoft.com/office/drawing/2014/main" id="{68CB9256-0156-4F3B-BD5F-5D4C125486CA}"/>
              </a:ext>
            </a:extLst>
          </p:cNvPr>
          <p:cNvSpPr txBox="1"/>
          <p:nvPr/>
        </p:nvSpPr>
        <p:spPr>
          <a:xfrm>
            <a:off x="8501489" y="591551"/>
            <a:ext cx="1277914" cy="369332"/>
          </a:xfrm>
          <a:prstGeom prst="rect">
            <a:avLst/>
          </a:prstGeom>
          <a:noFill/>
        </p:spPr>
        <p:txBody>
          <a:bodyPr wrap="none" rtlCol="0">
            <a:spAutoFit/>
          </a:bodyPr>
          <a:lstStyle/>
          <a:p>
            <a:r>
              <a:rPr lang="en-US" altLang="ko-KR" dirty="0">
                <a:hlinkClick r:id="rId3"/>
              </a:rPr>
              <a:t>GitHub Link</a:t>
            </a:r>
            <a:endParaRPr lang="ko-KR" altLang="en-US" dirty="0"/>
          </a:p>
        </p:txBody>
      </p:sp>
    </p:spTree>
    <p:extLst>
      <p:ext uri="{BB962C8B-B14F-4D97-AF65-F5344CB8AC3E}">
        <p14:creationId xmlns:p14="http://schemas.microsoft.com/office/powerpoint/2010/main" val="1813711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701015D4-6746-4790-B8D5-5CECC5B4DAE5}"/>
              </a:ext>
            </a:extLst>
          </p:cNvPr>
          <p:cNvPicPr>
            <a:picLocks noChangeAspect="1"/>
          </p:cNvPicPr>
          <p:nvPr/>
        </p:nvPicPr>
        <p:blipFill>
          <a:blip r:embed="rId3"/>
          <a:stretch>
            <a:fillRect/>
          </a:stretch>
        </p:blipFill>
        <p:spPr>
          <a:xfrm>
            <a:off x="532327" y="2294106"/>
            <a:ext cx="11127346" cy="2269787"/>
          </a:xfrm>
          <a:prstGeom prst="rect">
            <a:avLst/>
          </a:prstGeom>
        </p:spPr>
      </p:pic>
      <p:sp>
        <p:nvSpPr>
          <p:cNvPr id="8" name="TextBox 7">
            <a:extLst>
              <a:ext uri="{FF2B5EF4-FFF2-40B4-BE49-F238E27FC236}">
                <a16:creationId xmlns:a16="http://schemas.microsoft.com/office/drawing/2014/main" id="{C5897E8C-A983-497C-A231-D1B3FC611D8B}"/>
              </a:ext>
            </a:extLst>
          </p:cNvPr>
          <p:cNvSpPr txBox="1"/>
          <p:nvPr/>
        </p:nvSpPr>
        <p:spPr>
          <a:xfrm>
            <a:off x="3048000" y="5127095"/>
            <a:ext cx="6096000" cy="646331"/>
          </a:xfrm>
          <a:prstGeom prst="rect">
            <a:avLst/>
          </a:prstGeom>
          <a:noFill/>
        </p:spPr>
        <p:txBody>
          <a:bodyPr wrap="square">
            <a:spAutoFit/>
          </a:bodyPr>
          <a:lstStyle/>
          <a:p>
            <a:pPr algn="l"/>
            <a:r>
              <a:rPr lang="en-US" altLang="ko-KR" sz="1800" b="0" i="0" u="none" strike="noStrike" baseline="0" dirty="0">
                <a:solidFill>
                  <a:srgbClr val="899AB7"/>
                </a:solidFill>
                <a:latin typeface="Calibri" panose="020F0502020204030204" pitchFamily="34" charset="0"/>
              </a:rPr>
              <a:t>The more amount of flights at a launch site the greater the</a:t>
            </a:r>
          </a:p>
          <a:p>
            <a:pPr algn="l"/>
            <a:r>
              <a:rPr lang="en-US" altLang="ko-KR" sz="1800" b="0" i="0" u="none" strike="noStrike" baseline="0" dirty="0">
                <a:solidFill>
                  <a:srgbClr val="899AB7"/>
                </a:solidFill>
                <a:latin typeface="Calibri" panose="020F0502020204030204" pitchFamily="34" charset="0"/>
              </a:rPr>
              <a:t>success rate at a launch site.</a:t>
            </a:r>
            <a:endParaRPr lang="ko-KR" altLang="en-US" dirty="0"/>
          </a:p>
        </p:txBody>
      </p:sp>
    </p:spTree>
    <p:extLst>
      <p:ext uri="{BB962C8B-B14F-4D97-AF65-F5344CB8AC3E}">
        <p14:creationId xmlns:p14="http://schemas.microsoft.com/office/powerpoint/2010/main" val="386560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E5D38B79-5586-4FEF-86F5-ED9D21A7E616}"/>
              </a:ext>
            </a:extLst>
          </p:cNvPr>
          <p:cNvPicPr>
            <a:picLocks noChangeAspect="1"/>
          </p:cNvPicPr>
          <p:nvPr/>
        </p:nvPicPr>
        <p:blipFill>
          <a:blip r:embed="rId3"/>
          <a:stretch>
            <a:fillRect/>
          </a:stretch>
        </p:blipFill>
        <p:spPr>
          <a:xfrm>
            <a:off x="545205" y="2310319"/>
            <a:ext cx="11101589" cy="2237362"/>
          </a:xfrm>
          <a:prstGeom prst="rect">
            <a:avLst/>
          </a:prstGeom>
        </p:spPr>
      </p:pic>
      <p:sp>
        <p:nvSpPr>
          <p:cNvPr id="8" name="TextBox 7">
            <a:extLst>
              <a:ext uri="{FF2B5EF4-FFF2-40B4-BE49-F238E27FC236}">
                <a16:creationId xmlns:a16="http://schemas.microsoft.com/office/drawing/2014/main" id="{5AD791EC-21CA-421E-8713-D710DC5B7D5D}"/>
              </a:ext>
            </a:extLst>
          </p:cNvPr>
          <p:cNvSpPr txBox="1"/>
          <p:nvPr/>
        </p:nvSpPr>
        <p:spPr>
          <a:xfrm>
            <a:off x="2979811" y="4749064"/>
            <a:ext cx="6096000" cy="1477328"/>
          </a:xfrm>
          <a:prstGeom prst="rect">
            <a:avLst/>
          </a:prstGeom>
          <a:noFill/>
        </p:spPr>
        <p:txBody>
          <a:bodyPr wrap="square">
            <a:spAutoFit/>
          </a:bodyPr>
          <a:lstStyle/>
          <a:p>
            <a:pPr algn="l"/>
            <a:r>
              <a:rPr lang="en-US" altLang="ko-KR" sz="1800" b="0" i="0" u="none" strike="noStrike" baseline="0" dirty="0">
                <a:solidFill>
                  <a:srgbClr val="899AB7"/>
                </a:solidFill>
                <a:latin typeface="Calibri" panose="020F0502020204030204" pitchFamily="34" charset="0"/>
              </a:rPr>
              <a:t>The greater the payload mass for Launch Site CCAFS SLC 40 the higher the success rate for the Rocket.</a:t>
            </a:r>
          </a:p>
          <a:p>
            <a:pPr algn="l"/>
            <a:r>
              <a:rPr lang="en-US" altLang="ko-KR" sz="1800" b="0" i="0" u="none" strike="noStrike" baseline="0" dirty="0">
                <a:solidFill>
                  <a:srgbClr val="899AB7"/>
                </a:solidFill>
                <a:latin typeface="Calibri" panose="020F0502020204030204" pitchFamily="34" charset="0"/>
              </a:rPr>
              <a:t>There is not quite a clear pattern to be found using this visualization to make a decision if the Launch Site is</a:t>
            </a:r>
          </a:p>
          <a:p>
            <a:pPr algn="l"/>
            <a:r>
              <a:rPr lang="en-US" altLang="ko-KR" sz="1800" b="0" i="0" u="none" strike="noStrike" baseline="0" dirty="0">
                <a:solidFill>
                  <a:srgbClr val="899AB7"/>
                </a:solidFill>
                <a:latin typeface="Calibri" panose="020F0502020204030204" pitchFamily="34" charset="0"/>
              </a:rPr>
              <a:t>dependent on Pay Load Mass for a success launch.</a:t>
            </a:r>
            <a:endParaRPr lang="ko-KR" altLang="en-US" dirty="0"/>
          </a:p>
        </p:txBody>
      </p:sp>
    </p:spTree>
    <p:extLst>
      <p:ext uri="{BB962C8B-B14F-4D97-AF65-F5344CB8AC3E}">
        <p14:creationId xmlns:p14="http://schemas.microsoft.com/office/powerpoint/2010/main" val="3869789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455E94CF-1B38-4427-B47E-3BEE8349DE64}"/>
              </a:ext>
            </a:extLst>
          </p:cNvPr>
          <p:cNvPicPr>
            <a:picLocks noChangeAspect="1"/>
          </p:cNvPicPr>
          <p:nvPr/>
        </p:nvPicPr>
        <p:blipFill>
          <a:blip r:embed="rId3"/>
          <a:stretch>
            <a:fillRect/>
          </a:stretch>
        </p:blipFill>
        <p:spPr>
          <a:xfrm>
            <a:off x="1101572" y="1749033"/>
            <a:ext cx="4781067" cy="4661958"/>
          </a:xfrm>
          <a:prstGeom prst="rect">
            <a:avLst/>
          </a:prstGeom>
        </p:spPr>
      </p:pic>
      <p:sp>
        <p:nvSpPr>
          <p:cNvPr id="8" name="TextBox 7">
            <a:extLst>
              <a:ext uri="{FF2B5EF4-FFF2-40B4-BE49-F238E27FC236}">
                <a16:creationId xmlns:a16="http://schemas.microsoft.com/office/drawing/2014/main" id="{6E5571E5-5CBE-4515-8DBB-83710932F08D}"/>
              </a:ext>
            </a:extLst>
          </p:cNvPr>
          <p:cNvSpPr txBox="1"/>
          <p:nvPr/>
        </p:nvSpPr>
        <p:spPr>
          <a:xfrm>
            <a:off x="6598920" y="2505670"/>
            <a:ext cx="6096000" cy="923330"/>
          </a:xfrm>
          <a:prstGeom prst="rect">
            <a:avLst/>
          </a:prstGeom>
          <a:noFill/>
        </p:spPr>
        <p:txBody>
          <a:bodyPr wrap="square">
            <a:spAutoFit/>
          </a:bodyPr>
          <a:lstStyle/>
          <a:p>
            <a:pPr algn="l"/>
            <a:r>
              <a:rPr lang="en-US" altLang="ko-KR" sz="1800" b="1" i="0" u="none" strike="noStrike" baseline="0" dirty="0">
                <a:solidFill>
                  <a:srgbClr val="005493"/>
                </a:solidFill>
                <a:latin typeface="Calibri-Bold"/>
              </a:rPr>
              <a:t>Orbit GEO,HEO,SSO,ES</a:t>
            </a:r>
          </a:p>
          <a:p>
            <a:pPr algn="l"/>
            <a:r>
              <a:rPr lang="en-US" altLang="ko-KR" sz="1800" b="1" i="0" u="none" strike="noStrike" baseline="0" dirty="0">
                <a:solidFill>
                  <a:srgbClr val="005493"/>
                </a:solidFill>
                <a:latin typeface="Calibri-Bold"/>
              </a:rPr>
              <a:t>L1 has the best Success</a:t>
            </a:r>
          </a:p>
          <a:p>
            <a:pPr algn="l"/>
            <a:r>
              <a:rPr lang="en-US" altLang="ko-KR" sz="1800" b="1" i="0" u="none" strike="noStrike" baseline="0" dirty="0">
                <a:solidFill>
                  <a:srgbClr val="005493"/>
                </a:solidFill>
                <a:latin typeface="Calibri-Bold"/>
              </a:rPr>
              <a:t>Rate</a:t>
            </a:r>
            <a:endParaRPr lang="ko-KR" altLang="en-US" dirty="0"/>
          </a:p>
        </p:txBody>
      </p:sp>
    </p:spTree>
    <p:extLst>
      <p:ext uri="{BB962C8B-B14F-4D97-AF65-F5344CB8AC3E}">
        <p14:creationId xmlns:p14="http://schemas.microsoft.com/office/powerpoint/2010/main" val="800901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D2D37546-AB4B-43BF-A647-C8D6E61D4653}"/>
              </a:ext>
            </a:extLst>
          </p:cNvPr>
          <p:cNvPicPr>
            <a:picLocks noChangeAspect="1"/>
          </p:cNvPicPr>
          <p:nvPr/>
        </p:nvPicPr>
        <p:blipFill>
          <a:blip r:embed="rId3"/>
          <a:stretch>
            <a:fillRect/>
          </a:stretch>
        </p:blipFill>
        <p:spPr>
          <a:xfrm>
            <a:off x="905170" y="1809669"/>
            <a:ext cx="5718220" cy="4092102"/>
          </a:xfrm>
          <a:prstGeom prst="rect">
            <a:avLst/>
          </a:prstGeom>
        </p:spPr>
      </p:pic>
      <p:sp>
        <p:nvSpPr>
          <p:cNvPr id="8" name="TextBox 7">
            <a:extLst>
              <a:ext uri="{FF2B5EF4-FFF2-40B4-BE49-F238E27FC236}">
                <a16:creationId xmlns:a16="http://schemas.microsoft.com/office/drawing/2014/main" id="{61540197-5402-47D5-A18E-FCF63FC775DD}"/>
              </a:ext>
            </a:extLst>
          </p:cNvPr>
          <p:cNvSpPr txBox="1"/>
          <p:nvPr/>
        </p:nvSpPr>
        <p:spPr>
          <a:xfrm>
            <a:off x="7345680" y="2551837"/>
            <a:ext cx="6096000" cy="1754326"/>
          </a:xfrm>
          <a:prstGeom prst="rect">
            <a:avLst/>
          </a:prstGeom>
          <a:noFill/>
        </p:spPr>
        <p:txBody>
          <a:bodyPr wrap="square">
            <a:spAutoFit/>
          </a:bodyPr>
          <a:lstStyle/>
          <a:p>
            <a:pPr algn="l"/>
            <a:r>
              <a:rPr lang="en-US" altLang="ko-KR" sz="1800" b="1" i="0" u="none" strike="noStrike" baseline="0" dirty="0">
                <a:solidFill>
                  <a:srgbClr val="005493"/>
                </a:solidFill>
                <a:latin typeface="Calibri-Bold"/>
              </a:rPr>
              <a:t>You should see that in the LEO</a:t>
            </a:r>
          </a:p>
          <a:p>
            <a:pPr algn="l"/>
            <a:r>
              <a:rPr lang="en-US" altLang="ko-KR" sz="1800" b="1" i="0" u="none" strike="noStrike" baseline="0" dirty="0">
                <a:solidFill>
                  <a:srgbClr val="005493"/>
                </a:solidFill>
                <a:latin typeface="Calibri-Bold"/>
              </a:rPr>
              <a:t>orbit the Success appears related</a:t>
            </a:r>
          </a:p>
          <a:p>
            <a:pPr algn="l"/>
            <a:r>
              <a:rPr lang="en-US" altLang="ko-KR" sz="1800" b="1" i="0" u="none" strike="noStrike" baseline="0" dirty="0">
                <a:solidFill>
                  <a:srgbClr val="005493"/>
                </a:solidFill>
                <a:latin typeface="Calibri-Bold"/>
              </a:rPr>
              <a:t>to the number of flights; on the</a:t>
            </a:r>
          </a:p>
          <a:p>
            <a:pPr algn="l"/>
            <a:r>
              <a:rPr lang="en-US" altLang="ko-KR" sz="1800" b="1" i="0" u="none" strike="noStrike" baseline="0" dirty="0">
                <a:solidFill>
                  <a:srgbClr val="005493"/>
                </a:solidFill>
                <a:latin typeface="Calibri-Bold"/>
              </a:rPr>
              <a:t>other hand, there seems to be no</a:t>
            </a:r>
          </a:p>
          <a:p>
            <a:pPr algn="l"/>
            <a:r>
              <a:rPr lang="en-US" altLang="ko-KR" sz="1800" b="1" i="0" u="none" strike="noStrike" baseline="0" dirty="0">
                <a:solidFill>
                  <a:srgbClr val="005493"/>
                </a:solidFill>
                <a:latin typeface="Calibri-Bold"/>
              </a:rPr>
              <a:t>relationship between flight number</a:t>
            </a:r>
          </a:p>
          <a:p>
            <a:pPr algn="l"/>
            <a:r>
              <a:rPr lang="en-US" altLang="ko-KR" sz="1800" b="1" i="0" u="none" strike="noStrike" baseline="0" dirty="0">
                <a:solidFill>
                  <a:srgbClr val="005493"/>
                </a:solidFill>
                <a:latin typeface="Calibri-Bold"/>
              </a:rPr>
              <a:t>when in GTO orbit.</a:t>
            </a:r>
            <a:endParaRPr lang="ko-KR" altLang="en-US" dirty="0"/>
          </a:p>
        </p:txBody>
      </p:sp>
    </p:spTree>
    <p:extLst>
      <p:ext uri="{BB962C8B-B14F-4D97-AF65-F5344CB8AC3E}">
        <p14:creationId xmlns:p14="http://schemas.microsoft.com/office/powerpoint/2010/main" val="1106727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5530F0CC-AE78-41C5-B51F-FD49170B6DCA}"/>
              </a:ext>
            </a:extLst>
          </p:cNvPr>
          <p:cNvPicPr>
            <a:picLocks noChangeAspect="1"/>
          </p:cNvPicPr>
          <p:nvPr/>
        </p:nvPicPr>
        <p:blipFill>
          <a:blip r:embed="rId3"/>
          <a:stretch>
            <a:fillRect/>
          </a:stretch>
        </p:blipFill>
        <p:spPr>
          <a:xfrm>
            <a:off x="770011" y="1711744"/>
            <a:ext cx="5847008" cy="4105072"/>
          </a:xfrm>
          <a:prstGeom prst="rect">
            <a:avLst/>
          </a:prstGeom>
        </p:spPr>
      </p:pic>
      <p:sp>
        <p:nvSpPr>
          <p:cNvPr id="8" name="TextBox 7">
            <a:extLst>
              <a:ext uri="{FF2B5EF4-FFF2-40B4-BE49-F238E27FC236}">
                <a16:creationId xmlns:a16="http://schemas.microsoft.com/office/drawing/2014/main" id="{449712E2-7523-4F0D-B23C-D30945DD518D}"/>
              </a:ext>
            </a:extLst>
          </p:cNvPr>
          <p:cNvSpPr txBox="1"/>
          <p:nvPr/>
        </p:nvSpPr>
        <p:spPr>
          <a:xfrm>
            <a:off x="7330440" y="2865031"/>
            <a:ext cx="6096000" cy="1200329"/>
          </a:xfrm>
          <a:prstGeom prst="rect">
            <a:avLst/>
          </a:prstGeom>
          <a:noFill/>
        </p:spPr>
        <p:txBody>
          <a:bodyPr wrap="square">
            <a:spAutoFit/>
          </a:bodyPr>
          <a:lstStyle/>
          <a:p>
            <a:pPr algn="l"/>
            <a:r>
              <a:rPr lang="en-US" altLang="ko-KR" sz="1800" b="1" i="0" u="none" strike="noStrike" baseline="0" dirty="0">
                <a:solidFill>
                  <a:srgbClr val="005493"/>
                </a:solidFill>
                <a:latin typeface="Calibri-Bold"/>
              </a:rPr>
              <a:t>You should observe that Heavy</a:t>
            </a:r>
          </a:p>
          <a:p>
            <a:pPr algn="l"/>
            <a:r>
              <a:rPr lang="en-US" altLang="ko-KR" sz="1800" b="1" i="0" u="none" strike="noStrike" baseline="0" dirty="0">
                <a:solidFill>
                  <a:srgbClr val="005493"/>
                </a:solidFill>
                <a:latin typeface="Calibri-Bold"/>
              </a:rPr>
              <a:t>payloads have a negative influence</a:t>
            </a:r>
          </a:p>
          <a:p>
            <a:pPr algn="l"/>
            <a:r>
              <a:rPr lang="en-US" altLang="ko-KR" sz="1800" b="1" i="0" u="none" strike="noStrike" baseline="0" dirty="0">
                <a:solidFill>
                  <a:srgbClr val="005493"/>
                </a:solidFill>
                <a:latin typeface="Calibri-Bold"/>
              </a:rPr>
              <a:t>on GTO orbits and positive on GTO</a:t>
            </a:r>
          </a:p>
          <a:p>
            <a:pPr algn="l"/>
            <a:r>
              <a:rPr lang="en-US" altLang="ko-KR" sz="1800" b="1" i="0" u="none" strike="noStrike" baseline="0" dirty="0">
                <a:solidFill>
                  <a:srgbClr val="005493"/>
                </a:solidFill>
                <a:latin typeface="Calibri-Bold"/>
              </a:rPr>
              <a:t>and Polar LEO (ISS) orbits.</a:t>
            </a:r>
            <a:endParaRPr lang="ko-KR" altLang="en-US" dirty="0"/>
          </a:p>
        </p:txBody>
      </p:sp>
    </p:spTree>
    <p:extLst>
      <p:ext uri="{BB962C8B-B14F-4D97-AF65-F5344CB8AC3E}">
        <p14:creationId xmlns:p14="http://schemas.microsoft.com/office/powerpoint/2010/main" val="31453405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74CB0BA5-D264-41DE-AE3B-AD794F3014DD}"/>
              </a:ext>
            </a:extLst>
          </p:cNvPr>
          <p:cNvPicPr>
            <a:picLocks noChangeAspect="1"/>
          </p:cNvPicPr>
          <p:nvPr/>
        </p:nvPicPr>
        <p:blipFill>
          <a:blip r:embed="rId3"/>
          <a:stretch>
            <a:fillRect/>
          </a:stretch>
        </p:blipFill>
        <p:spPr>
          <a:xfrm>
            <a:off x="922771" y="1829709"/>
            <a:ext cx="5743977" cy="4195864"/>
          </a:xfrm>
          <a:prstGeom prst="rect">
            <a:avLst/>
          </a:prstGeom>
        </p:spPr>
      </p:pic>
      <p:sp>
        <p:nvSpPr>
          <p:cNvPr id="8" name="TextBox 7">
            <a:extLst>
              <a:ext uri="{FF2B5EF4-FFF2-40B4-BE49-F238E27FC236}">
                <a16:creationId xmlns:a16="http://schemas.microsoft.com/office/drawing/2014/main" id="{9C9FFE70-D67C-4649-AAAD-4F692255D3D8}"/>
              </a:ext>
            </a:extLst>
          </p:cNvPr>
          <p:cNvSpPr txBox="1"/>
          <p:nvPr/>
        </p:nvSpPr>
        <p:spPr>
          <a:xfrm>
            <a:off x="7680960" y="2956471"/>
            <a:ext cx="6096000" cy="1200329"/>
          </a:xfrm>
          <a:prstGeom prst="rect">
            <a:avLst/>
          </a:prstGeom>
          <a:noFill/>
        </p:spPr>
        <p:txBody>
          <a:bodyPr wrap="square">
            <a:spAutoFit/>
          </a:bodyPr>
          <a:lstStyle/>
          <a:p>
            <a:pPr algn="l"/>
            <a:r>
              <a:rPr lang="en-US" altLang="ko-KR" sz="1800" b="1" i="0" u="none" strike="noStrike" baseline="0" dirty="0">
                <a:solidFill>
                  <a:srgbClr val="005493"/>
                </a:solidFill>
                <a:latin typeface="Calibri-Bold"/>
              </a:rPr>
              <a:t>you can observe that</a:t>
            </a:r>
          </a:p>
          <a:p>
            <a:pPr algn="l"/>
            <a:r>
              <a:rPr lang="en-US" altLang="ko-KR" sz="1800" b="1" i="0" u="none" strike="noStrike" baseline="0" dirty="0">
                <a:solidFill>
                  <a:srgbClr val="005493"/>
                </a:solidFill>
                <a:latin typeface="Calibri-Bold"/>
              </a:rPr>
              <a:t>the success rate since</a:t>
            </a:r>
          </a:p>
          <a:p>
            <a:pPr algn="l"/>
            <a:r>
              <a:rPr lang="en-US" altLang="ko-KR" sz="1800" b="1" i="0" u="none" strike="noStrike" baseline="0" dirty="0">
                <a:solidFill>
                  <a:srgbClr val="005493"/>
                </a:solidFill>
                <a:latin typeface="Calibri-Bold"/>
              </a:rPr>
              <a:t>2013 kept increasing till</a:t>
            </a:r>
          </a:p>
          <a:p>
            <a:pPr algn="l"/>
            <a:r>
              <a:rPr lang="en-US" altLang="ko-KR" sz="1800" b="1" i="0" u="none" strike="noStrike" baseline="0" dirty="0">
                <a:solidFill>
                  <a:srgbClr val="005493"/>
                </a:solidFill>
                <a:latin typeface="Calibri-Bold"/>
              </a:rPr>
              <a:t>2020</a:t>
            </a:r>
            <a:endParaRPr lang="ko-KR" altLang="en-US" dirty="0"/>
          </a:p>
        </p:txBody>
      </p:sp>
    </p:spTree>
    <p:extLst>
      <p:ext uri="{BB962C8B-B14F-4D97-AF65-F5344CB8AC3E}">
        <p14:creationId xmlns:p14="http://schemas.microsoft.com/office/powerpoint/2010/main" val="7065944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DISTINCT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from </a:t>
            </a:r>
            <a:r>
              <a:rPr lang="en-US" sz="2200" dirty="0" err="1">
                <a:solidFill>
                  <a:schemeClr val="accent3">
                    <a:lumMod val="25000"/>
                  </a:schemeClr>
                </a:solidFill>
                <a:latin typeface="Abadi" panose="020B0604020104020204" pitchFamily="34" charset="0"/>
              </a:rPr>
              <a:t>tblSpaceX</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QUERY EXPLAINATION</a:t>
            </a:r>
          </a:p>
          <a:p>
            <a:pPr lvl="1">
              <a:lnSpc>
                <a:spcPct val="100000"/>
              </a:lnSpc>
              <a:spcBef>
                <a:spcPts val="1400"/>
              </a:spcBef>
            </a:pPr>
            <a:r>
              <a:rPr lang="en-US" sz="1800" dirty="0">
                <a:solidFill>
                  <a:schemeClr val="accent3">
                    <a:lumMod val="25000"/>
                  </a:schemeClr>
                </a:solidFill>
                <a:latin typeface="Abadi" panose="020B0604020104020204" pitchFamily="34" charset="0"/>
              </a:rPr>
              <a:t>Using the word DISTINCT in the query means that it will only show Unique values in the </a:t>
            </a:r>
            <a:r>
              <a:rPr lang="en-US" sz="1800" dirty="0" err="1">
                <a:solidFill>
                  <a:schemeClr val="accent3">
                    <a:lumMod val="25000"/>
                  </a:schemeClr>
                </a:solidFill>
                <a:latin typeface="Abadi" panose="020B0604020104020204" pitchFamily="34" charset="0"/>
              </a:rPr>
              <a:t>Launch_Site</a:t>
            </a:r>
            <a:r>
              <a:rPr lang="en-US" sz="1800" dirty="0">
                <a:solidFill>
                  <a:schemeClr val="accent3">
                    <a:lumMod val="25000"/>
                  </a:schemeClr>
                </a:solidFill>
                <a:latin typeface="Abadi" panose="020B0604020104020204" pitchFamily="34" charset="0"/>
              </a:rPr>
              <a:t> column from </a:t>
            </a:r>
            <a:r>
              <a:rPr lang="en-US" sz="1800" dirty="0" err="1">
                <a:solidFill>
                  <a:schemeClr val="accent3">
                    <a:lumMod val="25000"/>
                  </a:schemeClr>
                </a:solidFill>
                <a:latin typeface="Abadi" panose="020B0604020104020204" pitchFamily="34" charset="0"/>
              </a:rPr>
              <a:t>tblSpaceX</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7">
            <a:extLst>
              <a:ext uri="{FF2B5EF4-FFF2-40B4-BE49-F238E27FC236}">
                <a16:creationId xmlns:a16="http://schemas.microsoft.com/office/drawing/2014/main" id="{4EC2A870-CF8F-4B2C-8CD0-A0CBBFFD4251}"/>
              </a:ext>
            </a:extLst>
          </p:cNvPr>
          <p:cNvPicPr>
            <a:picLocks noChangeAspect="1"/>
          </p:cNvPicPr>
          <p:nvPr/>
        </p:nvPicPr>
        <p:blipFill>
          <a:blip r:embed="rId3"/>
          <a:stretch>
            <a:fillRect/>
          </a:stretch>
        </p:blipFill>
        <p:spPr>
          <a:xfrm>
            <a:off x="1295400" y="3796678"/>
            <a:ext cx="3291840" cy="2630533"/>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6" name="Content Placeholder 4">
            <a:extLst>
              <a:ext uri="{FF2B5EF4-FFF2-40B4-BE49-F238E27FC236}">
                <a16:creationId xmlns:a16="http://schemas.microsoft.com/office/drawing/2014/main" id="{3EBA7F96-C5EA-4349-81DA-24DA9D521E1E}"/>
              </a:ext>
            </a:extLst>
          </p:cNvPr>
          <p:cNvSpPr txBox="1">
            <a:spLocks/>
          </p:cNvSpPr>
          <p:nvPr/>
        </p:nvSpPr>
        <p:spPr>
          <a:xfrm>
            <a:off x="770010" y="182562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err="1">
                <a:solidFill>
                  <a:schemeClr val="accent3">
                    <a:lumMod val="25000"/>
                  </a:schemeClr>
                </a:solidFill>
                <a:latin typeface="Abadi" panose="020B0604020104020204" pitchFamily="34" charset="0"/>
              </a:rPr>
              <a:t>selectTOP</a:t>
            </a:r>
            <a:r>
              <a:rPr lang="en-US" sz="2200" dirty="0">
                <a:solidFill>
                  <a:schemeClr val="accent3">
                    <a:lumMod val="25000"/>
                  </a:schemeClr>
                </a:solidFill>
                <a:latin typeface="Abadi" panose="020B0604020104020204" pitchFamily="34" charset="0"/>
              </a:rPr>
              <a:t> 5 from </a:t>
            </a:r>
            <a:r>
              <a:rPr lang="en-US" sz="2200" dirty="0" err="1">
                <a:solidFill>
                  <a:schemeClr val="accent3">
                    <a:lumMod val="25000"/>
                  </a:schemeClr>
                </a:solidFill>
                <a:latin typeface="Abadi" panose="020B0604020104020204" pitchFamily="34" charset="0"/>
              </a:rPr>
              <a:t>tblSpaceX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LIKE ‘CCA%’</a:t>
            </a:r>
          </a:p>
          <a:p>
            <a:pPr>
              <a:lnSpc>
                <a:spcPct val="100000"/>
              </a:lnSpc>
              <a:spcBef>
                <a:spcPts val="1400"/>
              </a:spcBef>
            </a:pPr>
            <a:r>
              <a:rPr lang="en-US" sz="2200" dirty="0">
                <a:solidFill>
                  <a:schemeClr val="accent3">
                    <a:lumMod val="25000"/>
                  </a:schemeClr>
                </a:solidFill>
                <a:latin typeface="Abadi" panose="020B0604020104020204" pitchFamily="34" charset="0"/>
              </a:rPr>
              <a:t>QUERY EXPLAINATION</a:t>
            </a:r>
          </a:p>
          <a:p>
            <a:pPr lvl="1">
              <a:lnSpc>
                <a:spcPct val="100000"/>
              </a:lnSpc>
              <a:spcBef>
                <a:spcPts val="1400"/>
              </a:spcBef>
            </a:pPr>
            <a:r>
              <a:rPr lang="en-US" sz="1800" dirty="0">
                <a:solidFill>
                  <a:schemeClr val="accent3">
                    <a:lumMod val="25000"/>
                  </a:schemeClr>
                </a:solidFill>
                <a:latin typeface="Abadi" panose="020B0604020104020204" pitchFamily="34" charset="0"/>
              </a:rPr>
              <a:t>Using the word TOP 5 in the query means that it will only show 5 records from </a:t>
            </a:r>
            <a:r>
              <a:rPr lang="en-US" sz="1800" dirty="0" err="1">
                <a:solidFill>
                  <a:schemeClr val="accent3">
                    <a:lumMod val="25000"/>
                  </a:schemeClr>
                </a:solidFill>
                <a:latin typeface="Abadi" panose="020B0604020104020204" pitchFamily="34" charset="0"/>
              </a:rPr>
              <a:t>tblSpaceX</a:t>
            </a:r>
            <a:r>
              <a:rPr lang="en-US" sz="1800" dirty="0">
                <a:solidFill>
                  <a:schemeClr val="accent3">
                    <a:lumMod val="25000"/>
                  </a:schemeClr>
                </a:solidFill>
                <a:latin typeface="Abadi" panose="020B0604020104020204" pitchFamily="34" charset="0"/>
              </a:rPr>
              <a:t> and LIKE keyword has a wild card with the words‘ the percentage in the end suggests that the </a:t>
            </a:r>
            <a:r>
              <a:rPr lang="en-US" sz="1800" dirty="0" err="1">
                <a:solidFill>
                  <a:schemeClr val="accent3">
                    <a:lumMod val="25000"/>
                  </a:schemeClr>
                </a:solidFill>
                <a:latin typeface="Abadi" panose="020B0604020104020204" pitchFamily="34" charset="0"/>
              </a:rPr>
              <a:t>Launch_Site</a:t>
            </a:r>
            <a:r>
              <a:rPr lang="en-US" sz="1800" dirty="0">
                <a:solidFill>
                  <a:schemeClr val="accent3">
                    <a:lumMod val="25000"/>
                  </a:schemeClr>
                </a:solidFill>
                <a:latin typeface="Abadi" panose="020B0604020104020204" pitchFamily="34" charset="0"/>
              </a:rPr>
              <a:t> name must start with CCA.</a:t>
            </a:r>
          </a:p>
        </p:txBody>
      </p:sp>
    </p:spTree>
    <p:extLst>
      <p:ext uri="{BB962C8B-B14F-4D97-AF65-F5344CB8AC3E}">
        <p14:creationId xmlns:p14="http://schemas.microsoft.com/office/powerpoint/2010/main" val="17947386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Content Placeholder 4">
            <a:extLst>
              <a:ext uri="{FF2B5EF4-FFF2-40B4-BE49-F238E27FC236}">
                <a16:creationId xmlns:a16="http://schemas.microsoft.com/office/drawing/2014/main" id="{8A784A25-0EB8-49A2-A3E3-C445F92DE705}"/>
              </a:ext>
            </a:extLst>
          </p:cNvPr>
          <p:cNvSpPr txBox="1">
            <a:spLocks/>
          </p:cNvSpPr>
          <p:nvPr/>
        </p:nvSpPr>
        <p:spPr>
          <a:xfrm>
            <a:off x="770010" y="182562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Select SUM(PAYLOAD_MASS_KG_) </a:t>
            </a:r>
            <a:r>
              <a:rPr lang="en-US" sz="2200" dirty="0" err="1">
                <a:solidFill>
                  <a:schemeClr val="accent3">
                    <a:lumMod val="25000"/>
                  </a:schemeClr>
                </a:solidFill>
                <a:latin typeface="Abadi" panose="020B0604020104020204" pitchFamily="34" charset="0"/>
              </a:rPr>
              <a:t>TotalPayloadMass</a:t>
            </a:r>
            <a:r>
              <a:rPr lang="en-US" sz="2200" dirty="0">
                <a:solidFill>
                  <a:schemeClr val="accent3">
                    <a:lumMod val="25000"/>
                  </a:schemeClr>
                </a:solidFill>
                <a:latin typeface="Abadi" panose="020B0604020104020204" pitchFamily="34" charset="0"/>
              </a:rPr>
              <a:t> from </a:t>
            </a:r>
            <a:r>
              <a:rPr lang="en-US" sz="2200" dirty="0" err="1">
                <a:solidFill>
                  <a:schemeClr val="accent3">
                    <a:lumMod val="25000"/>
                  </a:schemeClr>
                </a:solidFill>
                <a:latin typeface="Abadi" panose="020B0604020104020204" pitchFamily="34" charset="0"/>
              </a:rPr>
              <a:t>tblSpaceX</a:t>
            </a:r>
            <a:r>
              <a:rPr lang="en-US" sz="2200" dirty="0">
                <a:solidFill>
                  <a:schemeClr val="accent3">
                    <a:lumMod val="25000"/>
                  </a:schemeClr>
                </a:solidFill>
                <a:latin typeface="Abadi" panose="020B0604020104020204" pitchFamily="34" charset="0"/>
              </a:rPr>
              <a:t> where Customer =='NASA (CRS)'",'</a:t>
            </a:r>
            <a:r>
              <a:rPr lang="en-US" sz="2200" dirty="0" err="1">
                <a:solidFill>
                  <a:schemeClr val="accent3">
                    <a:lumMod val="25000"/>
                  </a:schemeClr>
                </a:solidFill>
                <a:latin typeface="Abadi" panose="020B0604020104020204" pitchFamily="34" charset="0"/>
              </a:rPr>
              <a:t>TotalPayloadMass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QUERY EXPLAINATION</a:t>
            </a:r>
          </a:p>
          <a:p>
            <a:pPr lvl="1">
              <a:lnSpc>
                <a:spcPct val="100000"/>
              </a:lnSpc>
              <a:spcBef>
                <a:spcPts val="1400"/>
              </a:spcBef>
            </a:pPr>
            <a:r>
              <a:rPr lang="en-US" sz="1800" dirty="0">
                <a:solidFill>
                  <a:schemeClr val="accent3">
                    <a:lumMod val="25000"/>
                  </a:schemeClr>
                </a:solidFill>
                <a:latin typeface="Abadi" panose="020B0604020104020204" pitchFamily="34" charset="0"/>
              </a:rPr>
              <a:t>Using the function SUM summates the total in the column PAYLOAD_MASS_KG</a:t>
            </a:r>
          </a:p>
          <a:p>
            <a:pPr lvl="1">
              <a:lnSpc>
                <a:spcPct val="100000"/>
              </a:lnSpc>
              <a:spcBef>
                <a:spcPts val="1400"/>
              </a:spcBef>
            </a:pPr>
            <a:r>
              <a:rPr lang="en-US" sz="1800" dirty="0">
                <a:solidFill>
                  <a:schemeClr val="accent3">
                    <a:lumMod val="25000"/>
                  </a:schemeClr>
                </a:solidFill>
                <a:latin typeface="Abadi" panose="020B0604020104020204" pitchFamily="34" charset="0"/>
              </a:rPr>
              <a:t>The WHERE clause filters the dataset to only perform calculations on Customer NASA (CRS)</a:t>
            </a:r>
          </a:p>
        </p:txBody>
      </p:sp>
      <p:pic>
        <p:nvPicPr>
          <p:cNvPr id="7" name="Picture 6">
            <a:extLst>
              <a:ext uri="{FF2B5EF4-FFF2-40B4-BE49-F238E27FC236}">
                <a16:creationId xmlns:a16="http://schemas.microsoft.com/office/drawing/2014/main" id="{2D97592C-45CD-4037-9183-1B57AEE85E66}"/>
              </a:ext>
            </a:extLst>
          </p:cNvPr>
          <p:cNvPicPr>
            <a:picLocks noChangeAspect="1"/>
          </p:cNvPicPr>
          <p:nvPr/>
        </p:nvPicPr>
        <p:blipFill>
          <a:blip r:embed="rId3"/>
          <a:stretch>
            <a:fillRect/>
          </a:stretch>
        </p:blipFill>
        <p:spPr>
          <a:xfrm>
            <a:off x="1439857" y="4550746"/>
            <a:ext cx="2922489" cy="127093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AVG(PAYLOAD_MASS_KG_) </a:t>
            </a:r>
            <a:r>
              <a:rPr lang="en-US" sz="2200" dirty="0" err="1">
                <a:solidFill>
                  <a:schemeClr val="accent3">
                    <a:lumMod val="25000"/>
                  </a:schemeClr>
                </a:solidFill>
                <a:latin typeface="Abadi" panose="020B0604020104020204" pitchFamily="34" charset="0"/>
              </a:rPr>
              <a:t>AveragePayloadMass</a:t>
            </a:r>
            <a:r>
              <a:rPr lang="en-US" sz="2200" dirty="0">
                <a:solidFill>
                  <a:schemeClr val="accent3">
                    <a:lumMod val="25000"/>
                  </a:schemeClr>
                </a:solidFill>
                <a:latin typeface="Abadi" panose="020B0604020104020204" pitchFamily="34" charset="0"/>
              </a:rPr>
              <a:t> from </a:t>
            </a:r>
            <a:r>
              <a:rPr lang="en-US" sz="2200" dirty="0" err="1">
                <a:solidFill>
                  <a:schemeClr val="accent3">
                    <a:lumMod val="25000"/>
                  </a:schemeClr>
                </a:solidFill>
                <a:latin typeface="Abadi" panose="020B0604020104020204" pitchFamily="34" charset="0"/>
              </a:rPr>
              <a:t>tblSpaceX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=='F9 v1.1’</a:t>
            </a:r>
          </a:p>
          <a:p>
            <a:pPr>
              <a:lnSpc>
                <a:spcPct val="100000"/>
              </a:lnSpc>
              <a:spcBef>
                <a:spcPts val="1400"/>
              </a:spcBef>
            </a:pPr>
            <a:r>
              <a:rPr lang="en-US" sz="2200" dirty="0">
                <a:solidFill>
                  <a:schemeClr val="accent3">
                    <a:lumMod val="25000"/>
                  </a:schemeClr>
                </a:solidFill>
                <a:latin typeface="Abadi" panose="020B0604020104020204" pitchFamily="34" charset="0"/>
              </a:rPr>
              <a:t>QUERY EXPLAINATION</a:t>
            </a:r>
          </a:p>
          <a:p>
            <a:pPr lvl="1">
              <a:lnSpc>
                <a:spcPct val="100000"/>
              </a:lnSpc>
              <a:spcBef>
                <a:spcPts val="1400"/>
              </a:spcBef>
            </a:pPr>
            <a:r>
              <a:rPr lang="en-US" sz="1800" dirty="0">
                <a:solidFill>
                  <a:schemeClr val="accent3">
                    <a:lumMod val="25000"/>
                  </a:schemeClr>
                </a:solidFill>
                <a:latin typeface="Abadi" panose="020B0604020104020204" pitchFamily="34" charset="0"/>
              </a:rPr>
              <a:t>Using the function AVG works out the average in the column PAYLOAD_MASS_KG_</a:t>
            </a:r>
          </a:p>
          <a:p>
            <a:pPr lvl="1">
              <a:lnSpc>
                <a:spcPct val="100000"/>
              </a:lnSpc>
              <a:spcBef>
                <a:spcPts val="1400"/>
              </a:spcBef>
            </a:pPr>
            <a:r>
              <a:rPr lang="en-US" sz="1800" dirty="0">
                <a:solidFill>
                  <a:schemeClr val="accent3">
                    <a:lumMod val="25000"/>
                  </a:schemeClr>
                </a:solidFill>
                <a:latin typeface="Abadi" panose="020B0604020104020204" pitchFamily="34" charset="0"/>
              </a:rPr>
              <a:t>The WHERE clause filters the dataset to only perform calculations on </a:t>
            </a:r>
            <a:r>
              <a:rPr lang="en-US" sz="1800" dirty="0" err="1">
                <a:solidFill>
                  <a:schemeClr val="accent3">
                    <a:lumMod val="25000"/>
                  </a:schemeClr>
                </a:solidFill>
                <a:latin typeface="Abadi" panose="020B0604020104020204" pitchFamily="34" charset="0"/>
              </a:rPr>
              <a:t>Booster_version</a:t>
            </a:r>
            <a:r>
              <a:rPr lang="en-US" sz="1800" dirty="0">
                <a:solidFill>
                  <a:schemeClr val="accent3">
                    <a:lumMod val="25000"/>
                  </a:schemeClr>
                </a:solidFill>
                <a:latin typeface="Abadi" panose="020B0604020104020204" pitchFamily="34" charset="0"/>
              </a:rPr>
              <a:t>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A43001CB-B542-4DDE-9C39-2D690C6C473E}"/>
              </a:ext>
            </a:extLst>
          </p:cNvPr>
          <p:cNvPicPr>
            <a:picLocks noChangeAspect="1"/>
          </p:cNvPicPr>
          <p:nvPr/>
        </p:nvPicPr>
        <p:blipFill>
          <a:blip r:embed="rId3"/>
          <a:stretch>
            <a:fillRect/>
          </a:stretch>
        </p:blipFill>
        <p:spPr>
          <a:xfrm>
            <a:off x="1167469" y="4746125"/>
            <a:ext cx="3424657" cy="1279448"/>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Select MIN(Date) SLO from </a:t>
            </a:r>
            <a:r>
              <a:rPr lang="en-US" sz="2200" dirty="0" err="1">
                <a:solidFill>
                  <a:schemeClr val="accent3">
                    <a:lumMod val="25000"/>
                  </a:schemeClr>
                </a:solidFill>
                <a:latin typeface="Abadi"/>
              </a:rPr>
              <a:t>tblSpaceX</a:t>
            </a:r>
            <a:r>
              <a:rPr lang="en-US" sz="2200" dirty="0">
                <a:solidFill>
                  <a:schemeClr val="accent3">
                    <a:lumMod val="25000"/>
                  </a:schemeClr>
                </a:solidFill>
                <a:latin typeface="Abadi"/>
              </a:rPr>
              <a:t> where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==”Success (drone ship)”</a:t>
            </a:r>
          </a:p>
          <a:p>
            <a:pPr>
              <a:lnSpc>
                <a:spcPct val="100000"/>
              </a:lnSpc>
              <a:spcBef>
                <a:spcPts val="1400"/>
              </a:spcBef>
            </a:pPr>
            <a:r>
              <a:rPr lang="en-US" sz="2200" dirty="0">
                <a:solidFill>
                  <a:schemeClr val="accent3">
                    <a:lumMod val="25000"/>
                  </a:schemeClr>
                </a:solidFill>
                <a:latin typeface="Abadi" panose="020B0604020104020204" pitchFamily="34" charset="0"/>
              </a:rPr>
              <a:t>QUERY EXPLAINATION</a:t>
            </a:r>
          </a:p>
          <a:p>
            <a:pPr lvl="1">
              <a:lnSpc>
                <a:spcPct val="100000"/>
              </a:lnSpc>
              <a:spcBef>
                <a:spcPts val="1400"/>
              </a:spcBef>
            </a:pPr>
            <a:r>
              <a:rPr lang="en-US" sz="1800" dirty="0">
                <a:solidFill>
                  <a:schemeClr val="accent3">
                    <a:lumMod val="25000"/>
                  </a:schemeClr>
                </a:solidFill>
                <a:latin typeface="Abadi" panose="020B0604020104020204" pitchFamily="34" charset="0"/>
              </a:rPr>
              <a:t>Using the function MIN works out the minimum date in the column Date</a:t>
            </a:r>
          </a:p>
          <a:p>
            <a:pPr lvl="1">
              <a:lnSpc>
                <a:spcPct val="100000"/>
              </a:lnSpc>
              <a:spcBef>
                <a:spcPts val="1400"/>
              </a:spcBef>
            </a:pPr>
            <a:r>
              <a:rPr lang="en-US" sz="1800" dirty="0">
                <a:solidFill>
                  <a:schemeClr val="accent3">
                    <a:lumMod val="25000"/>
                  </a:schemeClr>
                </a:solidFill>
                <a:latin typeface="Abadi" panose="020B0604020104020204" pitchFamily="34" charset="0"/>
              </a:rPr>
              <a:t>The WHERE clause filters the dataset to only perform calculations on </a:t>
            </a:r>
            <a:r>
              <a:rPr lang="en-US" sz="1800" dirty="0" err="1">
                <a:solidFill>
                  <a:schemeClr val="accent3">
                    <a:lumMod val="25000"/>
                  </a:schemeClr>
                </a:solidFill>
                <a:latin typeface="Abadi" panose="020B0604020104020204" pitchFamily="34" charset="0"/>
              </a:rPr>
              <a:t>Landing_Outcome</a:t>
            </a:r>
            <a:r>
              <a:rPr lang="en-US" sz="1800" dirty="0">
                <a:solidFill>
                  <a:schemeClr val="accent3">
                    <a:lumMod val="25000"/>
                  </a:schemeClr>
                </a:solidFill>
                <a:latin typeface="Abadi" panose="020B0604020104020204" pitchFamily="34" charset="0"/>
              </a:rPr>
              <a:t> Success (drone ship)</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AEB63E11-6A09-4AD4-ABA5-9A2A8821CF57}"/>
              </a:ext>
            </a:extLst>
          </p:cNvPr>
          <p:cNvPicPr>
            <a:picLocks noChangeAspect="1"/>
          </p:cNvPicPr>
          <p:nvPr/>
        </p:nvPicPr>
        <p:blipFill>
          <a:blip r:embed="rId3"/>
          <a:stretch>
            <a:fillRect/>
          </a:stretch>
        </p:blipFill>
        <p:spPr>
          <a:xfrm>
            <a:off x="770010" y="4716958"/>
            <a:ext cx="7612790" cy="998042"/>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Select </a:t>
            </a:r>
            <a:r>
              <a:rPr lang="en-US" sz="2200" dirty="0" err="1">
                <a:solidFill>
                  <a:schemeClr val="accent3">
                    <a:lumMod val="25000"/>
                  </a:schemeClr>
                </a:solidFill>
                <a:latin typeface="Abadi"/>
              </a:rPr>
              <a:t>Booster_Version</a:t>
            </a:r>
            <a:r>
              <a:rPr lang="en-US" sz="2200" dirty="0">
                <a:solidFill>
                  <a:schemeClr val="accent3">
                    <a:lumMod val="25000"/>
                  </a:schemeClr>
                </a:solidFill>
                <a:latin typeface="Abadi"/>
              </a:rPr>
              <a:t> from </a:t>
            </a:r>
            <a:r>
              <a:rPr lang="en-US" sz="2200" dirty="0" err="1">
                <a:solidFill>
                  <a:schemeClr val="accent3">
                    <a:lumMod val="25000"/>
                  </a:schemeClr>
                </a:solidFill>
                <a:latin typeface="Abadi"/>
              </a:rPr>
              <a:t>tblSpaceX</a:t>
            </a:r>
            <a:r>
              <a:rPr lang="en-US" sz="2200" dirty="0">
                <a:solidFill>
                  <a:schemeClr val="accent3">
                    <a:lumMod val="25000"/>
                  </a:schemeClr>
                </a:solidFill>
                <a:latin typeface="Abadi"/>
              </a:rPr>
              <a:t> where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=='Success (ground pad)’ AND </a:t>
            </a:r>
            <a:r>
              <a:rPr lang="en-US" sz="2200" dirty="0" err="1">
                <a:solidFill>
                  <a:schemeClr val="accent3">
                    <a:lumMod val="25000"/>
                  </a:schemeClr>
                </a:solidFill>
                <a:latin typeface="Abadi"/>
              </a:rPr>
              <a:t>Payload_MASS_KG</a:t>
            </a:r>
            <a:r>
              <a:rPr lang="en-US" sz="2200" dirty="0">
                <a:solidFill>
                  <a:schemeClr val="accent3">
                    <a:lumMod val="25000"/>
                  </a:schemeClr>
                </a:solidFill>
                <a:latin typeface="Abadi"/>
              </a:rPr>
              <a:t> 4000 AND </a:t>
            </a:r>
            <a:r>
              <a:rPr lang="en-US" sz="2200" dirty="0" err="1">
                <a:solidFill>
                  <a:schemeClr val="accent3">
                    <a:lumMod val="25000"/>
                  </a:schemeClr>
                </a:solidFill>
                <a:latin typeface="Abadi"/>
              </a:rPr>
              <a:t>Payload_MASS_KG</a:t>
            </a:r>
            <a:r>
              <a:rPr lang="en-US" sz="2200" dirty="0">
                <a:solidFill>
                  <a:schemeClr val="accent3">
                    <a:lumMod val="25000"/>
                  </a:schemeClr>
                </a:solidFill>
                <a:latin typeface="Abadi"/>
              </a:rPr>
              <a:t>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QUERY EXPLAINATION</a:t>
            </a:r>
          </a:p>
          <a:p>
            <a:pPr lvl="1">
              <a:lnSpc>
                <a:spcPct val="100000"/>
              </a:lnSpc>
              <a:spcBef>
                <a:spcPts val="1400"/>
              </a:spcBef>
            </a:pPr>
            <a:r>
              <a:rPr lang="en-US" sz="1800" dirty="0">
                <a:solidFill>
                  <a:schemeClr val="accent3">
                    <a:lumMod val="25000"/>
                  </a:schemeClr>
                </a:solidFill>
                <a:latin typeface="Abadi" panose="020B0604020104020204" pitchFamily="34" charset="0"/>
              </a:rPr>
              <a:t>Selecting only </a:t>
            </a:r>
            <a:r>
              <a:rPr lang="en-US" sz="1800" dirty="0" err="1">
                <a:solidFill>
                  <a:schemeClr val="accent3">
                    <a:lumMod val="25000"/>
                  </a:schemeClr>
                </a:solidFill>
                <a:latin typeface="Abadi" panose="020B0604020104020204" pitchFamily="34" charset="0"/>
              </a:rPr>
              <a:t>Booster_Version</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The WHERE clause filters the dataset to </a:t>
            </a:r>
            <a:r>
              <a:rPr lang="en-US" sz="1800" dirty="0" err="1">
                <a:solidFill>
                  <a:schemeClr val="accent3">
                    <a:lumMod val="25000"/>
                  </a:schemeClr>
                </a:solidFill>
                <a:latin typeface="Abadi" panose="020B0604020104020204" pitchFamily="34" charset="0"/>
              </a:rPr>
              <a:t>Landing_Outcome</a:t>
            </a:r>
            <a:r>
              <a:rPr lang="en-US" sz="1800" dirty="0">
                <a:solidFill>
                  <a:schemeClr val="accent3">
                    <a:lumMod val="25000"/>
                  </a:schemeClr>
                </a:solidFill>
                <a:latin typeface="Abadi" panose="020B0604020104020204" pitchFamily="34" charset="0"/>
              </a:rPr>
              <a:t> = Success (drone ship)</a:t>
            </a:r>
          </a:p>
          <a:p>
            <a:pPr lvl="1">
              <a:lnSpc>
                <a:spcPct val="100000"/>
              </a:lnSpc>
              <a:spcBef>
                <a:spcPts val="1400"/>
              </a:spcBef>
            </a:pPr>
            <a:r>
              <a:rPr lang="en-US" sz="1800" dirty="0">
                <a:solidFill>
                  <a:schemeClr val="accent3">
                    <a:lumMod val="25000"/>
                  </a:schemeClr>
                </a:solidFill>
                <a:latin typeface="Abadi" panose="020B0604020104020204" pitchFamily="34" charset="0"/>
              </a:rPr>
              <a:t>The AND clause specifies additional filter conditions </a:t>
            </a:r>
            <a:r>
              <a:rPr lang="en-US" sz="1800" dirty="0" err="1">
                <a:solidFill>
                  <a:schemeClr val="accent3">
                    <a:lumMod val="25000"/>
                  </a:schemeClr>
                </a:solidFill>
                <a:latin typeface="Abadi" panose="020B0604020104020204" pitchFamily="34" charset="0"/>
              </a:rPr>
              <a:t>Payload_MASS_KG</a:t>
            </a:r>
            <a:r>
              <a:rPr lang="en-US" sz="1800" dirty="0">
                <a:solidFill>
                  <a:schemeClr val="accent3">
                    <a:lumMod val="25000"/>
                  </a:schemeClr>
                </a:solidFill>
                <a:latin typeface="Abadi" panose="020B0604020104020204" pitchFamily="34" charset="0"/>
              </a:rPr>
              <a:t> 4000 AND </a:t>
            </a:r>
            <a:r>
              <a:rPr lang="en-US" sz="1800" dirty="0" err="1">
                <a:solidFill>
                  <a:schemeClr val="accent3">
                    <a:lumMod val="25000"/>
                  </a:schemeClr>
                </a:solidFill>
                <a:latin typeface="Abadi" panose="020B0604020104020204" pitchFamily="34" charset="0"/>
              </a:rPr>
              <a:t>Payload_MASS_KG</a:t>
            </a:r>
            <a:r>
              <a:rPr lang="en-US" sz="1800" dirty="0">
                <a:solidFill>
                  <a:schemeClr val="accent3">
                    <a:lumMod val="25000"/>
                  </a:schemeClr>
                </a:solidFill>
                <a:latin typeface="Abadi" panose="020B0604020104020204" pitchFamily="34" charset="0"/>
              </a:rPr>
              <a:t>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0A73362F-6134-4732-8A29-B941C1FDB061}"/>
              </a:ext>
            </a:extLst>
          </p:cNvPr>
          <p:cNvPicPr>
            <a:picLocks noChangeAspect="1"/>
          </p:cNvPicPr>
          <p:nvPr/>
        </p:nvPicPr>
        <p:blipFill>
          <a:blip r:embed="rId3"/>
          <a:stretch>
            <a:fillRect/>
          </a:stretch>
        </p:blipFill>
        <p:spPr>
          <a:xfrm>
            <a:off x="770010" y="4855039"/>
            <a:ext cx="6242046" cy="1478033"/>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SELECT(SELECT Count(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from </a:t>
            </a:r>
            <a:r>
              <a:rPr lang="en-US" sz="2200" dirty="0" err="1">
                <a:solidFill>
                  <a:schemeClr val="accent3">
                    <a:lumMod val="25000"/>
                  </a:schemeClr>
                </a:solidFill>
                <a:latin typeface="Abadi" panose="020B0604020104020204" pitchFamily="34" charset="0"/>
              </a:rPr>
              <a:t>tblSpaceX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LIKE '%Success%’) as </a:t>
            </a:r>
            <a:r>
              <a:rPr lang="en-US" sz="2200" dirty="0" err="1">
                <a:solidFill>
                  <a:schemeClr val="accent3">
                    <a:lumMod val="25000"/>
                  </a:schemeClr>
                </a:solidFill>
                <a:latin typeface="Abadi" panose="020B0604020104020204" pitchFamily="34" charset="0"/>
              </a:rPr>
              <a:t>Successful_Mission_Outcomes</a:t>
            </a:r>
            <a:r>
              <a:rPr lang="en-US" sz="2200" dirty="0">
                <a:solidFill>
                  <a:schemeClr val="accent3">
                    <a:lumMod val="25000"/>
                  </a:schemeClr>
                </a:solidFill>
                <a:latin typeface="Abadi" panose="020B0604020104020204" pitchFamily="34" charset="0"/>
              </a:rPr>
              <a:t> (SELECT Count(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from </a:t>
            </a:r>
            <a:r>
              <a:rPr lang="en-US" sz="2200" dirty="0" err="1">
                <a:solidFill>
                  <a:schemeClr val="accent3">
                    <a:lumMod val="25000"/>
                  </a:schemeClr>
                </a:solidFill>
                <a:latin typeface="Abadi" panose="020B0604020104020204" pitchFamily="34" charset="0"/>
              </a:rPr>
              <a:t>tblSpaceX</a:t>
            </a:r>
            <a:r>
              <a:rPr lang="en-US" sz="2200" dirty="0">
                <a:solidFill>
                  <a:schemeClr val="accent3">
                    <a:lumMod val="25000"/>
                  </a:schemeClr>
                </a:solidFill>
                <a:latin typeface="Abadi" panose="020B0604020104020204" pitchFamily="34" charset="0"/>
              </a:rPr>
              <a:t> where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LIKE ''%Failure%’) as </a:t>
            </a:r>
            <a:r>
              <a:rPr lang="en-US" sz="2200" dirty="0" err="1">
                <a:solidFill>
                  <a:schemeClr val="accent3">
                    <a:lumMod val="25000"/>
                  </a:schemeClr>
                </a:solidFill>
                <a:latin typeface="Abadi" panose="020B0604020104020204" pitchFamily="34" charset="0"/>
              </a:rPr>
              <a:t>Failure_Mission</a:t>
            </a:r>
            <a:r>
              <a:rPr lang="en-US" sz="2200" dirty="0">
                <a:solidFill>
                  <a:schemeClr val="accent3">
                    <a:lumMod val="25000"/>
                  </a:schemeClr>
                </a:solidFill>
                <a:latin typeface="Abadi" panose="020B0604020104020204" pitchFamily="34" charset="0"/>
              </a:rPr>
              <a:t> _</a:t>
            </a:r>
            <a:r>
              <a:rPr lang="en-US" sz="2200" dirty="0" err="1">
                <a:solidFill>
                  <a:schemeClr val="accent3">
                    <a:lumMod val="25000"/>
                  </a:schemeClr>
                </a:solidFill>
                <a:latin typeface="Abadi" panose="020B0604020104020204" pitchFamily="34" charset="0"/>
              </a:rPr>
              <a:t>Coutcomes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QUERY EXPLAINATION</a:t>
            </a:r>
          </a:p>
          <a:p>
            <a:pPr lvl="1">
              <a:lnSpc>
                <a:spcPct val="100000"/>
              </a:lnSpc>
              <a:spcBef>
                <a:spcPts val="1400"/>
              </a:spcBef>
            </a:pPr>
            <a:r>
              <a:rPr lang="en-US" sz="1800" dirty="0">
                <a:solidFill>
                  <a:schemeClr val="accent3">
                    <a:lumMod val="25000"/>
                  </a:schemeClr>
                </a:solidFill>
                <a:latin typeface="Abadi" panose="020B0604020104020204" pitchFamily="34" charset="0"/>
              </a:rPr>
              <a:t>a much harder query I must say, we used subqueries here to produce the results. The LIKE ‘%foo%’ wildcard shows that in the record the foo phrase is in any part of the string in the records for example.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435A3B46-C3B9-4EFB-968A-532BB96122BC}"/>
              </a:ext>
            </a:extLst>
          </p:cNvPr>
          <p:cNvPicPr>
            <a:picLocks noChangeAspect="1"/>
          </p:cNvPicPr>
          <p:nvPr/>
        </p:nvPicPr>
        <p:blipFill>
          <a:blip r:embed="rId3"/>
          <a:stretch>
            <a:fillRect/>
          </a:stretch>
        </p:blipFill>
        <p:spPr>
          <a:xfrm>
            <a:off x="770010" y="5065841"/>
            <a:ext cx="6939605" cy="95973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175926"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DISTINCT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MAX(PAYLOAD_MASS_ AS [Maximum Payload Mass] FROM </a:t>
            </a:r>
            <a:r>
              <a:rPr lang="en-US" sz="2200" dirty="0" err="1">
                <a:solidFill>
                  <a:schemeClr val="accent3">
                    <a:lumMod val="25000"/>
                  </a:schemeClr>
                </a:solidFill>
                <a:latin typeface="Abadi" panose="020B0604020104020204" pitchFamily="34" charset="0"/>
              </a:rPr>
              <a:t>tblSpaceX</a:t>
            </a:r>
            <a:r>
              <a:rPr lang="en-US" sz="2200" dirty="0">
                <a:solidFill>
                  <a:schemeClr val="accent3">
                    <a:lumMod val="25000"/>
                  </a:schemeClr>
                </a:solidFill>
                <a:latin typeface="Abadi" panose="020B0604020104020204" pitchFamily="34" charset="0"/>
              </a:rPr>
              <a:t> GROUP BY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ORDER BY [Maximum Payload Mass] DESC</a:t>
            </a:r>
          </a:p>
          <a:p>
            <a:pPr>
              <a:lnSpc>
                <a:spcPct val="100000"/>
              </a:lnSpc>
              <a:spcBef>
                <a:spcPts val="1400"/>
              </a:spcBef>
            </a:pPr>
            <a:r>
              <a:rPr lang="en-US" sz="2200" dirty="0">
                <a:solidFill>
                  <a:schemeClr val="accent3">
                    <a:lumMod val="25000"/>
                  </a:schemeClr>
                </a:solidFill>
                <a:latin typeface="Abadi" panose="020B0604020104020204" pitchFamily="34" charset="0"/>
              </a:rPr>
              <a:t>QUERY EXPLAINATION</a:t>
            </a:r>
          </a:p>
          <a:p>
            <a:pPr lvl="1">
              <a:lnSpc>
                <a:spcPct val="100000"/>
              </a:lnSpc>
              <a:spcBef>
                <a:spcPts val="1400"/>
              </a:spcBef>
            </a:pPr>
            <a:r>
              <a:rPr lang="en-US" sz="1800" dirty="0">
                <a:solidFill>
                  <a:schemeClr val="accent3">
                    <a:lumMod val="25000"/>
                  </a:schemeClr>
                </a:solidFill>
                <a:latin typeface="Abadi" panose="020B0604020104020204" pitchFamily="34" charset="0"/>
              </a:rPr>
              <a:t>Using the word DISTINCT in the query means that it will only show Unique values in the </a:t>
            </a:r>
            <a:r>
              <a:rPr lang="en-US" sz="1800" dirty="0" err="1">
                <a:solidFill>
                  <a:schemeClr val="accent3">
                    <a:lumMod val="25000"/>
                  </a:schemeClr>
                </a:solidFill>
                <a:latin typeface="Abadi" panose="020B0604020104020204" pitchFamily="34" charset="0"/>
              </a:rPr>
              <a:t>Booster_Version</a:t>
            </a:r>
            <a:r>
              <a:rPr lang="en-US" sz="1800" dirty="0">
                <a:solidFill>
                  <a:schemeClr val="accent3">
                    <a:lumMod val="25000"/>
                  </a:schemeClr>
                </a:solidFill>
                <a:latin typeface="Abadi" panose="020B0604020104020204" pitchFamily="34" charset="0"/>
              </a:rPr>
              <a:t> column from </a:t>
            </a:r>
            <a:r>
              <a:rPr lang="en-US" sz="1800" dirty="0" err="1">
                <a:solidFill>
                  <a:schemeClr val="accent3">
                    <a:lumMod val="25000"/>
                  </a:schemeClr>
                </a:solidFill>
                <a:latin typeface="Abadi" panose="020B0604020104020204" pitchFamily="34" charset="0"/>
              </a:rPr>
              <a:t>tblSpaceX</a:t>
            </a:r>
            <a:r>
              <a:rPr lang="en-US" sz="1800" dirty="0">
                <a:solidFill>
                  <a:schemeClr val="accent3">
                    <a:lumMod val="25000"/>
                  </a:schemeClr>
                </a:solidFill>
                <a:latin typeface="Abadi" panose="020B0604020104020204" pitchFamily="34" charset="0"/>
              </a:rPr>
              <a:t> GROUP BY puts the list in order set to a certain condition. DESC means its arranging the dataset into descending order</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2DF80EB5-497C-4EAA-B728-E912D2B56B0B}"/>
              </a:ext>
            </a:extLst>
          </p:cNvPr>
          <p:cNvPicPr>
            <a:picLocks noChangeAspect="1"/>
          </p:cNvPicPr>
          <p:nvPr/>
        </p:nvPicPr>
        <p:blipFill>
          <a:blip r:embed="rId3"/>
          <a:stretch>
            <a:fillRect/>
          </a:stretch>
        </p:blipFill>
        <p:spPr>
          <a:xfrm>
            <a:off x="7232988" y="1818971"/>
            <a:ext cx="3804033" cy="4206602"/>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45063"/>
            <a:ext cx="6865229" cy="4674287"/>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EDA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EDA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Building an interactive map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Building a Dashboard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with Machine Learning</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demo</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Analytics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417429" cy="4351338"/>
          </a:xfrm>
          <a:prstGeom prst="rect">
            <a:avLst/>
          </a:prstGeom>
        </p:spPr>
        <p:txBody>
          <a:bodyPr lIns="91440" tIns="45720" rIns="91440" bIns="45720" anchor="t">
            <a:normAutofit fontScale="92500" lnSpcReduction="20000"/>
          </a:bodyPr>
          <a:lstStyle/>
          <a:p>
            <a:pPr>
              <a:lnSpc>
                <a:spcPct val="100000"/>
              </a:lnSpc>
              <a:spcBef>
                <a:spcPts val="1400"/>
              </a:spcBef>
            </a:pPr>
            <a:r>
              <a:rPr lang="en-US" sz="2200" dirty="0">
                <a:solidFill>
                  <a:schemeClr val="accent3">
                    <a:lumMod val="25000"/>
                  </a:schemeClr>
                </a:solidFill>
                <a:latin typeface="Abadi"/>
              </a:rPr>
              <a:t>SELECT DATENAME(month, DATEADD(month, MONTH(CONVERT(date, Date, 105)), 0) 1) AS Month, </a:t>
            </a:r>
            <a:r>
              <a:rPr lang="en-US" sz="2200" dirty="0" err="1">
                <a:solidFill>
                  <a:schemeClr val="accent3">
                    <a:lumMod val="25000"/>
                  </a:schemeClr>
                </a:solidFill>
                <a:latin typeface="Abadi"/>
              </a:rPr>
              <a:t>Booster_Version</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Launch_Site</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FROM </a:t>
            </a:r>
            <a:r>
              <a:rPr lang="en-US" sz="2200" dirty="0" err="1">
                <a:solidFill>
                  <a:schemeClr val="accent3">
                    <a:lumMod val="25000"/>
                  </a:schemeClr>
                </a:solidFill>
                <a:latin typeface="Abadi"/>
              </a:rPr>
              <a:t>tblSpaceX</a:t>
            </a:r>
            <a:r>
              <a:rPr lang="en-US" sz="2200" dirty="0">
                <a:solidFill>
                  <a:schemeClr val="accent3">
                    <a:lumMod val="25000"/>
                  </a:schemeClr>
                </a:solidFill>
                <a:latin typeface="Abadi"/>
              </a:rPr>
              <a:t> WHERE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LIKE '%Success %') AND (YEAR(CONVERT(date, Date, 105)) = ‘2015’)</a:t>
            </a:r>
          </a:p>
          <a:p>
            <a:pPr>
              <a:lnSpc>
                <a:spcPct val="100000"/>
              </a:lnSpc>
              <a:spcBef>
                <a:spcPts val="1400"/>
              </a:spcBef>
            </a:pPr>
            <a:r>
              <a:rPr lang="en-US" sz="2200" dirty="0">
                <a:solidFill>
                  <a:schemeClr val="accent3">
                    <a:lumMod val="25000"/>
                  </a:schemeClr>
                </a:solidFill>
                <a:latin typeface="Abadi"/>
              </a:rPr>
              <a:t>QUERY EXPLAINATION</a:t>
            </a:r>
          </a:p>
          <a:p>
            <a:pPr lvl="1">
              <a:lnSpc>
                <a:spcPct val="100000"/>
              </a:lnSpc>
              <a:spcBef>
                <a:spcPts val="1400"/>
              </a:spcBef>
            </a:pPr>
            <a:r>
              <a:rPr lang="en-US" dirty="0">
                <a:solidFill>
                  <a:schemeClr val="accent3">
                    <a:lumMod val="25000"/>
                  </a:schemeClr>
                </a:solidFill>
                <a:latin typeface="Abadi"/>
              </a:rPr>
              <a:t>a much more complex query as I had my Date fields in SQL Server stored as NVARCHAR the MONTH function returns name month. The function CONVERT converts NVARCHAR to Date WHERE clause filters Year to be 2017</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0A6D3949-4FE9-4BB5-BF58-9B3DB8BB5BF2}"/>
              </a:ext>
            </a:extLst>
          </p:cNvPr>
          <p:cNvPicPr>
            <a:picLocks noChangeAspect="1"/>
          </p:cNvPicPr>
          <p:nvPr/>
        </p:nvPicPr>
        <p:blipFill>
          <a:blip r:embed="rId3"/>
          <a:stretch>
            <a:fillRect/>
          </a:stretch>
        </p:blipFill>
        <p:spPr>
          <a:xfrm>
            <a:off x="6799974" y="1825625"/>
            <a:ext cx="4485637" cy="4104323"/>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SELECT COUNT(</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FROM </a:t>
            </a:r>
            <a:r>
              <a:rPr lang="en-US" sz="2200" dirty="0" err="1">
                <a:solidFill>
                  <a:schemeClr val="accent3">
                    <a:lumMod val="25000"/>
                  </a:schemeClr>
                </a:solidFill>
                <a:latin typeface="Abadi"/>
              </a:rPr>
              <a:t>tblSpaceX</a:t>
            </a:r>
            <a:r>
              <a:rPr lang="en-US" sz="2200" dirty="0">
                <a:solidFill>
                  <a:schemeClr val="accent3">
                    <a:lumMod val="25000"/>
                  </a:schemeClr>
                </a:solidFill>
                <a:latin typeface="Abadi"/>
              </a:rPr>
              <a:t> WHERE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LIKE '%Success%’) AND (Date &gt; ‘04 06 2010’) AND (Date &lt; ‘20 03 2017')</a:t>
            </a:r>
          </a:p>
          <a:p>
            <a:pPr>
              <a:lnSpc>
                <a:spcPct val="100000"/>
              </a:lnSpc>
              <a:spcBef>
                <a:spcPts val="1400"/>
              </a:spcBef>
            </a:pPr>
            <a:r>
              <a:rPr lang="en-US" sz="2200" dirty="0">
                <a:solidFill>
                  <a:schemeClr val="accent3">
                    <a:lumMod val="25000"/>
                  </a:schemeClr>
                </a:solidFill>
                <a:latin typeface="Abadi" panose="020B0604020104020204" pitchFamily="34" charset="0"/>
              </a:rPr>
              <a:t>QUERY EXPLAINATION</a:t>
            </a:r>
          </a:p>
          <a:p>
            <a:pPr lvl="1">
              <a:lnSpc>
                <a:spcPct val="100000"/>
              </a:lnSpc>
              <a:spcBef>
                <a:spcPts val="1400"/>
              </a:spcBef>
            </a:pPr>
            <a:r>
              <a:rPr lang="en-US" sz="1800" dirty="0">
                <a:solidFill>
                  <a:schemeClr val="accent3">
                    <a:lumMod val="25000"/>
                  </a:schemeClr>
                </a:solidFill>
                <a:latin typeface="Abadi" panose="020B0604020104020204" pitchFamily="34" charset="0"/>
              </a:rPr>
              <a:t>Function COUNT counts records in column WHERE filters data</a:t>
            </a:r>
          </a:p>
          <a:p>
            <a:pPr lvl="1">
              <a:lnSpc>
                <a:spcPct val="100000"/>
              </a:lnSpc>
              <a:spcBef>
                <a:spcPts val="1400"/>
              </a:spcBef>
            </a:pPr>
            <a:r>
              <a:rPr lang="en-US" sz="1800" dirty="0">
                <a:solidFill>
                  <a:schemeClr val="accent3">
                    <a:lumMod val="25000"/>
                  </a:schemeClr>
                </a:solidFill>
                <a:latin typeface="Abadi" panose="020B0604020104020204" pitchFamily="34" charset="0"/>
              </a:rPr>
              <a:t>LIKE (wildcard), AND (conditions), AND (conditions)</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FA10AA86-E3C2-40DA-ACC8-C10FFB86F29C}"/>
              </a:ext>
            </a:extLst>
          </p:cNvPr>
          <p:cNvPicPr>
            <a:picLocks noChangeAspect="1"/>
          </p:cNvPicPr>
          <p:nvPr/>
        </p:nvPicPr>
        <p:blipFill>
          <a:blip r:embed="rId3"/>
          <a:stretch>
            <a:fillRect/>
          </a:stretch>
        </p:blipFill>
        <p:spPr>
          <a:xfrm>
            <a:off x="770011" y="4937759"/>
            <a:ext cx="6756698" cy="1087813"/>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&lt;Mark all launch sites on a map with Folium&gt;</a:t>
            </a:r>
          </a:p>
        </p:txBody>
      </p:sp>
      <p:pic>
        <p:nvPicPr>
          <p:cNvPr id="6" name="Picture 5">
            <a:extLst>
              <a:ext uri="{FF2B5EF4-FFF2-40B4-BE49-F238E27FC236}">
                <a16:creationId xmlns:a16="http://schemas.microsoft.com/office/drawing/2014/main" id="{444597C9-F1F6-4649-9818-57B82D40CDC4}"/>
              </a:ext>
            </a:extLst>
          </p:cNvPr>
          <p:cNvPicPr>
            <a:picLocks noChangeAspect="1"/>
          </p:cNvPicPr>
          <p:nvPr/>
        </p:nvPicPr>
        <p:blipFill>
          <a:blip r:embed="rId3"/>
          <a:stretch>
            <a:fillRect/>
          </a:stretch>
        </p:blipFill>
        <p:spPr>
          <a:xfrm>
            <a:off x="1002144" y="1423893"/>
            <a:ext cx="9513455" cy="4802499"/>
          </a:xfrm>
          <a:prstGeom prst="rect">
            <a:avLst/>
          </a:pr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241065" y="4487234"/>
            <a:ext cx="8577190" cy="949182"/>
          </a:xfrm>
          <a:prstGeom prst="rect">
            <a:avLst/>
          </a:prstGeom>
        </p:spPr>
        <p:txBody>
          <a:bodyPr lIns="91440" tIns="45720" rIns="91440" bIns="45720" anchor="t">
            <a:normAutofit/>
          </a:bodyPr>
          <a:lstStyle/>
          <a:p>
            <a:r>
              <a:rPr lang="en-US" dirty="0"/>
              <a:t>All launch sites are in very close proximity to the coast</a:t>
            </a:r>
          </a:p>
        </p:txBody>
      </p:sp>
    </p:spTree>
    <p:extLst>
      <p:ext uri="{BB962C8B-B14F-4D97-AF65-F5344CB8AC3E}">
        <p14:creationId xmlns:p14="http://schemas.microsoft.com/office/powerpoint/2010/main" val="9816717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ltLang="ko-KR" dirty="0">
                <a:solidFill>
                  <a:srgbClr val="0B49CB"/>
                </a:solidFill>
                <a:latin typeface="Abadi"/>
              </a:rPr>
              <a:t>&lt;Mark success/failed launches on a map with Folium&gt;</a:t>
            </a:r>
          </a:p>
        </p:txBody>
      </p:sp>
      <p:pic>
        <p:nvPicPr>
          <p:cNvPr id="4" name="Picture 3">
            <a:extLst>
              <a:ext uri="{FF2B5EF4-FFF2-40B4-BE49-F238E27FC236}">
                <a16:creationId xmlns:a16="http://schemas.microsoft.com/office/drawing/2014/main" id="{20E3C0CD-0571-49EC-B6CF-3A3034A40531}"/>
              </a:ext>
            </a:extLst>
          </p:cNvPr>
          <p:cNvPicPr>
            <a:picLocks noChangeAspect="1"/>
          </p:cNvPicPr>
          <p:nvPr/>
        </p:nvPicPr>
        <p:blipFill>
          <a:blip r:embed="rId3"/>
          <a:stretch>
            <a:fillRect/>
          </a:stretch>
        </p:blipFill>
        <p:spPr>
          <a:xfrm>
            <a:off x="1345117" y="1617635"/>
            <a:ext cx="8793018" cy="4854960"/>
          </a:xfrm>
          <a:prstGeom prst="rect">
            <a:avLst/>
          </a:prstGeom>
        </p:spPr>
      </p:pic>
      <p:sp>
        <p:nvSpPr>
          <p:cNvPr id="7" name="Content Placeholder 4">
            <a:extLst>
              <a:ext uri="{FF2B5EF4-FFF2-40B4-BE49-F238E27FC236}">
                <a16:creationId xmlns:a16="http://schemas.microsoft.com/office/drawing/2014/main" id="{D0EFFF05-1C99-41F1-B4DF-78C546BFA0AC}"/>
              </a:ext>
            </a:extLst>
          </p:cNvPr>
          <p:cNvSpPr txBox="1">
            <a:spLocks/>
          </p:cNvSpPr>
          <p:nvPr/>
        </p:nvSpPr>
        <p:spPr>
          <a:xfrm>
            <a:off x="1241064" y="4487233"/>
            <a:ext cx="8660317" cy="1053787"/>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From the color-labeled markers in marker clusters, we can easily identify which launch sites have relatively high success rates.</a:t>
            </a:r>
          </a:p>
        </p:txBody>
      </p:sp>
    </p:spTree>
    <p:extLst>
      <p:ext uri="{BB962C8B-B14F-4D97-AF65-F5344CB8AC3E}">
        <p14:creationId xmlns:p14="http://schemas.microsoft.com/office/powerpoint/2010/main" val="2395978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ltLang="ko-KR" dirty="0">
                <a:solidFill>
                  <a:srgbClr val="0B49CB"/>
                </a:solidFill>
                <a:latin typeface="Abadi"/>
              </a:rPr>
              <a:t>&lt;Mark distances between a launch site to its proximities with Folium&gt;</a:t>
            </a:r>
          </a:p>
        </p:txBody>
      </p:sp>
      <p:pic>
        <p:nvPicPr>
          <p:cNvPr id="4" name="Picture 3">
            <a:extLst>
              <a:ext uri="{FF2B5EF4-FFF2-40B4-BE49-F238E27FC236}">
                <a16:creationId xmlns:a16="http://schemas.microsoft.com/office/drawing/2014/main" id="{F78EB5A5-C54F-4CE9-AA07-A9D9BC7C9030}"/>
              </a:ext>
            </a:extLst>
          </p:cNvPr>
          <p:cNvPicPr>
            <a:picLocks noChangeAspect="1"/>
          </p:cNvPicPr>
          <p:nvPr/>
        </p:nvPicPr>
        <p:blipFill>
          <a:blip r:embed="rId3"/>
          <a:stretch>
            <a:fillRect/>
          </a:stretch>
        </p:blipFill>
        <p:spPr>
          <a:xfrm>
            <a:off x="2567566" y="1625818"/>
            <a:ext cx="6742690" cy="4418886"/>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116945"/>
            <a:ext cx="6933117" cy="106001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Dashboard containing selection of each site and all sites</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 Launch Success Count for all Sites&gt;</a:t>
            </a:r>
          </a:p>
        </p:txBody>
      </p:sp>
      <p:pic>
        <p:nvPicPr>
          <p:cNvPr id="4" name="Picture 3">
            <a:extLst>
              <a:ext uri="{FF2B5EF4-FFF2-40B4-BE49-F238E27FC236}">
                <a16:creationId xmlns:a16="http://schemas.microsoft.com/office/drawing/2014/main" id="{703AF0FF-4A17-4AA3-B636-1BC3D7D9EB8A}"/>
              </a:ext>
            </a:extLst>
          </p:cNvPr>
          <p:cNvPicPr>
            <a:picLocks noChangeAspect="1"/>
          </p:cNvPicPr>
          <p:nvPr/>
        </p:nvPicPr>
        <p:blipFill>
          <a:blip r:embed="rId3"/>
          <a:stretch>
            <a:fillRect/>
          </a:stretch>
        </p:blipFill>
        <p:spPr>
          <a:xfrm>
            <a:off x="770011" y="1741055"/>
            <a:ext cx="10732655" cy="286090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ltLang="ko-KR" dirty="0">
                <a:solidFill>
                  <a:srgbClr val="0B49CB"/>
                </a:solidFill>
                <a:latin typeface="Abadi"/>
              </a:rPr>
              <a:t>&lt;Dashboard – Highest Launch Success Ratio&gt;</a:t>
            </a:r>
          </a:p>
        </p:txBody>
      </p:sp>
      <p:pic>
        <p:nvPicPr>
          <p:cNvPr id="4" name="Picture 3">
            <a:extLst>
              <a:ext uri="{FF2B5EF4-FFF2-40B4-BE49-F238E27FC236}">
                <a16:creationId xmlns:a16="http://schemas.microsoft.com/office/drawing/2014/main" id="{D8C86CFB-A762-4EAE-90B6-C1D2499A8ED1}"/>
              </a:ext>
            </a:extLst>
          </p:cNvPr>
          <p:cNvPicPr>
            <a:picLocks noChangeAspect="1"/>
          </p:cNvPicPr>
          <p:nvPr/>
        </p:nvPicPr>
        <p:blipFill>
          <a:blip r:embed="rId3"/>
          <a:stretch>
            <a:fillRect/>
          </a:stretch>
        </p:blipFill>
        <p:spPr>
          <a:xfrm>
            <a:off x="453194" y="1848316"/>
            <a:ext cx="11285611" cy="2926344"/>
          </a:xfrm>
          <a:prstGeom prst="rect">
            <a:avLst/>
          </a:prstGeom>
        </p:spPr>
      </p:pic>
      <p:sp>
        <p:nvSpPr>
          <p:cNvPr id="7" name="Content Placeholder 4">
            <a:extLst>
              <a:ext uri="{FF2B5EF4-FFF2-40B4-BE49-F238E27FC236}">
                <a16:creationId xmlns:a16="http://schemas.microsoft.com/office/drawing/2014/main" id="{B791731A-9A4B-40D1-94CE-A7FC55A5BD4E}"/>
              </a:ext>
            </a:extLst>
          </p:cNvPr>
          <p:cNvSpPr txBox="1">
            <a:spLocks/>
          </p:cNvSpPr>
          <p:nvPr/>
        </p:nvSpPr>
        <p:spPr>
          <a:xfrm>
            <a:off x="770010" y="5116945"/>
            <a:ext cx="6933117" cy="106001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KSC LC-39A has the highest success ratio</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8661607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ltLang="ko-KR" dirty="0">
                <a:solidFill>
                  <a:srgbClr val="0B49CB"/>
                </a:solidFill>
                <a:latin typeface="Abadi"/>
              </a:rPr>
              <a:t>&lt;Dashboard – Payload vs. Launch Outcome scatter plot &gt;</a:t>
            </a:r>
          </a:p>
        </p:txBody>
      </p:sp>
      <p:pic>
        <p:nvPicPr>
          <p:cNvPr id="4" name="Picture 3">
            <a:extLst>
              <a:ext uri="{FF2B5EF4-FFF2-40B4-BE49-F238E27FC236}">
                <a16:creationId xmlns:a16="http://schemas.microsoft.com/office/drawing/2014/main" id="{3E5D1BF5-F950-4045-853B-2673272B3CD3}"/>
              </a:ext>
            </a:extLst>
          </p:cNvPr>
          <p:cNvPicPr>
            <a:picLocks noChangeAspect="1"/>
          </p:cNvPicPr>
          <p:nvPr/>
        </p:nvPicPr>
        <p:blipFill>
          <a:blip r:embed="rId3"/>
          <a:stretch>
            <a:fillRect/>
          </a:stretch>
        </p:blipFill>
        <p:spPr>
          <a:xfrm>
            <a:off x="519841" y="1836497"/>
            <a:ext cx="11072386" cy="2892522"/>
          </a:xfrm>
          <a:prstGeom prst="rect">
            <a:avLst/>
          </a:prstGeom>
        </p:spPr>
      </p:pic>
      <p:sp>
        <p:nvSpPr>
          <p:cNvPr id="7" name="Content Placeholder 4">
            <a:extLst>
              <a:ext uri="{FF2B5EF4-FFF2-40B4-BE49-F238E27FC236}">
                <a16:creationId xmlns:a16="http://schemas.microsoft.com/office/drawing/2014/main" id="{25EAD9CC-8995-4166-A9CC-58030B2AFBC7}"/>
              </a:ext>
            </a:extLst>
          </p:cNvPr>
          <p:cNvSpPr txBox="1">
            <a:spLocks/>
          </p:cNvSpPr>
          <p:nvPr/>
        </p:nvSpPr>
        <p:spPr>
          <a:xfrm>
            <a:off x="770010" y="5116945"/>
            <a:ext cx="6933117" cy="106001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can adjust payload range slide bar for limited search and compare</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2359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713682"/>
            <a:ext cx="8605492" cy="47135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r>
              <a:rPr lang="en-US" altLang="ko-KR" sz="1800" dirty="0">
                <a:solidFill>
                  <a:schemeClr val="accent3">
                    <a:lumMod val="25000"/>
                  </a:schemeClr>
                </a:solidFill>
                <a:latin typeface="Abadi" panose="020B0604020104020204" pitchFamily="34" charset="0"/>
              </a:rPr>
              <a:t>We predicted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influences for the rocket to land successfully</a:t>
            </a:r>
          </a:p>
          <a:p>
            <a:pPr lvl="1">
              <a:spcBef>
                <a:spcPts val="1400"/>
              </a:spcBef>
            </a:pPr>
            <a:r>
              <a:rPr lang="en-US" sz="1800" dirty="0">
                <a:solidFill>
                  <a:schemeClr val="accent3">
                    <a:lumMod val="25000"/>
                  </a:schemeClr>
                </a:solidFill>
                <a:latin typeface="Abadi" panose="020B0604020104020204" pitchFamily="34" charset="0"/>
              </a:rPr>
              <a:t>The effect of each relationship with certain rocket variables will impact in determining the success rate of a successful landing</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050" name="Picture 2">
            <a:extLst>
              <a:ext uri="{FF2B5EF4-FFF2-40B4-BE49-F238E27FC236}">
                <a16:creationId xmlns:a16="http://schemas.microsoft.com/office/drawing/2014/main" id="{F497285D-0479-4A20-B032-2C9FEDCE2C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1358" y="1898650"/>
            <a:ext cx="5074197" cy="3883314"/>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4">
            <a:extLst>
              <a:ext uri="{FF2B5EF4-FFF2-40B4-BE49-F238E27FC236}">
                <a16:creationId xmlns:a16="http://schemas.microsoft.com/office/drawing/2014/main" id="{61F54F95-EDCD-491F-A759-3947C77C3D5A}"/>
              </a:ext>
            </a:extLst>
          </p:cNvPr>
          <p:cNvSpPr txBox="1">
            <a:spLocks/>
          </p:cNvSpPr>
          <p:nvPr/>
        </p:nvSpPr>
        <p:spPr>
          <a:xfrm>
            <a:off x="770011" y="2057400"/>
            <a:ext cx="4799516"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Tree Algorithm performs the best in terms of accuracy</a:t>
            </a:r>
          </a:p>
        </p:txBody>
      </p:sp>
    </p:spTree>
    <p:extLst>
      <p:ext uri="{BB962C8B-B14F-4D97-AF65-F5344CB8AC3E}">
        <p14:creationId xmlns:p14="http://schemas.microsoft.com/office/powerpoint/2010/main" val="24594460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4799516"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Examining the confusion matrix, we see that Tree can distinguish between the different classes.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028" name="Picture 4">
            <a:extLst>
              <a:ext uri="{FF2B5EF4-FFF2-40B4-BE49-F238E27FC236}">
                <a16:creationId xmlns:a16="http://schemas.microsoft.com/office/drawing/2014/main" id="{121BDBE8-E98B-4E04-8409-15213B9156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94400" y="1984953"/>
            <a:ext cx="4696979" cy="3688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0342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Tree Classifier Algorithm is the best for Machine Learning for this dataset</a:t>
            </a:r>
          </a:p>
          <a:p>
            <a:pPr>
              <a:lnSpc>
                <a:spcPct val="100000"/>
              </a:lnSpc>
              <a:spcBef>
                <a:spcPts val="1400"/>
              </a:spcBef>
            </a:pPr>
            <a:r>
              <a:rPr lang="en-US" sz="2200" dirty="0">
                <a:solidFill>
                  <a:schemeClr val="accent3">
                    <a:lumMod val="25000"/>
                  </a:schemeClr>
                </a:solidFill>
                <a:latin typeface="Abadi" panose="020B0604020104020204" pitchFamily="34" charset="0"/>
              </a:rPr>
              <a:t>Low weighted payloads perform better than the heavier payloads</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rates for SpaceX launches is directly proportional time in years they will eventually perfect the launches</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KSC LC 39A had the most successful launches from all the sites</a:t>
            </a:r>
          </a:p>
          <a:p>
            <a:pPr>
              <a:lnSpc>
                <a:spcPct val="100000"/>
              </a:lnSpc>
              <a:spcBef>
                <a:spcPts val="1400"/>
              </a:spcBef>
            </a:pPr>
            <a:r>
              <a:rPr lang="en-US" sz="2200" dirty="0">
                <a:solidFill>
                  <a:schemeClr val="accent3">
                    <a:lumMod val="25000"/>
                  </a:schemeClr>
                </a:solidFill>
                <a:latin typeface="Abadi" panose="020B0604020104020204" pitchFamily="34" charset="0"/>
              </a:rPr>
              <a:t>Orbit GEO,HEO,SSO,ES L1 has the best Success Rate</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SpaceX Rest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Dropped irrelevant columns and used One Hot Encoding for data fields that will be used in Machine Learning</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81785"/>
            <a:ext cx="10515600" cy="3477895"/>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a:t>
            </a:r>
          </a:p>
          <a:p>
            <a:pPr lvl="1">
              <a:lnSpc>
                <a:spcPct val="100000"/>
              </a:lnSpc>
              <a:spcBef>
                <a:spcPts val="1400"/>
              </a:spcBef>
            </a:pPr>
            <a:r>
              <a:rPr lang="en-US" sz="1800" dirty="0">
                <a:solidFill>
                  <a:schemeClr val="accent3">
                    <a:lumMod val="25000"/>
                  </a:schemeClr>
                </a:solidFill>
                <a:latin typeface="Abadi" panose="020B0604020104020204" pitchFamily="34" charset="0"/>
              </a:rPr>
              <a:t> We worked with SpaceX launch data that is gathered from the SpaceX REST API.</a:t>
            </a:r>
          </a:p>
          <a:p>
            <a:pPr lvl="1">
              <a:lnSpc>
                <a:spcPct val="100000"/>
              </a:lnSpc>
              <a:spcBef>
                <a:spcPts val="1400"/>
              </a:spcBef>
            </a:pPr>
            <a:r>
              <a:rPr lang="en-US" sz="1800" dirty="0">
                <a:solidFill>
                  <a:schemeClr val="accent3">
                    <a:lumMod val="25000"/>
                  </a:schemeClr>
                </a:solidFill>
                <a:latin typeface="Abadi" panose="020B0604020104020204" pitchFamily="34" charset="0"/>
              </a:rPr>
              <a:t>This API will give us data about launches, including information about the rocket used, payload delivered, launch specifications, landing specifications, and landing outcome.</a:t>
            </a:r>
          </a:p>
          <a:p>
            <a:pPr lvl="1">
              <a:lnSpc>
                <a:spcPct val="100000"/>
              </a:lnSpc>
              <a:spcBef>
                <a:spcPts val="1400"/>
              </a:spcBef>
            </a:pPr>
            <a:r>
              <a:rPr lang="en-US" sz="1800" dirty="0">
                <a:solidFill>
                  <a:schemeClr val="accent3">
                    <a:lumMod val="25000"/>
                  </a:schemeClr>
                </a:solidFill>
                <a:latin typeface="Abadi" panose="020B0604020104020204" pitchFamily="34" charset="0"/>
              </a:rPr>
              <a:t>Our goal is to use this data to predict whether SpaceX will attempt to land a rocket or not.</a:t>
            </a:r>
          </a:p>
          <a:p>
            <a:pPr lvl="1">
              <a:lnSpc>
                <a:spcPct val="100000"/>
              </a:lnSpc>
              <a:spcBef>
                <a:spcPts val="1400"/>
              </a:spcBef>
            </a:pPr>
            <a:r>
              <a:rPr lang="en-US" sz="1800" dirty="0">
                <a:solidFill>
                  <a:schemeClr val="accent3">
                    <a:lumMod val="25000"/>
                  </a:schemeClr>
                </a:solidFill>
                <a:latin typeface="Abadi" panose="020B0604020104020204" pitchFamily="34" charset="0"/>
              </a:rPr>
              <a:t>The SpaceX REST API endpoints, or URL, starts with api.spacexdata.com/v4/.</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TextBox 1">
            <a:extLst>
              <a:ext uri="{FF2B5EF4-FFF2-40B4-BE49-F238E27FC236}">
                <a16:creationId xmlns:a16="http://schemas.microsoft.com/office/drawing/2014/main" id="{03E1A93A-F2C8-49A3-A004-EC97D6A05EEF}"/>
              </a:ext>
            </a:extLst>
          </p:cNvPr>
          <p:cNvSpPr txBox="1"/>
          <p:nvPr/>
        </p:nvSpPr>
        <p:spPr>
          <a:xfrm>
            <a:off x="1325880" y="5059680"/>
            <a:ext cx="1889760" cy="646331"/>
          </a:xfrm>
          <a:prstGeom prst="rect">
            <a:avLst/>
          </a:prstGeom>
          <a:noFill/>
          <a:ln>
            <a:solidFill>
              <a:schemeClr val="tx1"/>
            </a:solidFill>
          </a:ln>
        </p:spPr>
        <p:txBody>
          <a:bodyPr wrap="square" rtlCol="0">
            <a:spAutoFit/>
          </a:bodyPr>
          <a:lstStyle/>
          <a:p>
            <a:r>
              <a:rPr lang="en-US" altLang="ko-KR" dirty="0"/>
              <a:t>SpaceX Rest API</a:t>
            </a:r>
          </a:p>
          <a:p>
            <a:endParaRPr lang="ko-KR" altLang="en-US" dirty="0"/>
          </a:p>
        </p:txBody>
      </p:sp>
      <p:sp>
        <p:nvSpPr>
          <p:cNvPr id="7" name="TextBox 6">
            <a:extLst>
              <a:ext uri="{FF2B5EF4-FFF2-40B4-BE49-F238E27FC236}">
                <a16:creationId xmlns:a16="http://schemas.microsoft.com/office/drawing/2014/main" id="{EDEFB17C-01F2-4547-9BCD-09EE8EF203B0}"/>
              </a:ext>
            </a:extLst>
          </p:cNvPr>
          <p:cNvSpPr txBox="1"/>
          <p:nvPr/>
        </p:nvSpPr>
        <p:spPr>
          <a:xfrm>
            <a:off x="3771509" y="5059680"/>
            <a:ext cx="1889760" cy="646331"/>
          </a:xfrm>
          <a:prstGeom prst="rect">
            <a:avLst/>
          </a:prstGeom>
          <a:noFill/>
          <a:ln>
            <a:solidFill>
              <a:schemeClr val="tx1"/>
            </a:solidFill>
          </a:ln>
        </p:spPr>
        <p:txBody>
          <a:bodyPr wrap="square" rtlCol="0">
            <a:spAutoFit/>
          </a:bodyPr>
          <a:lstStyle/>
          <a:p>
            <a:r>
              <a:rPr lang="en-US" altLang="ko-KR" dirty="0"/>
              <a:t>API return with JSON</a:t>
            </a:r>
            <a:endParaRPr lang="ko-KR" altLang="en-US" dirty="0"/>
          </a:p>
        </p:txBody>
      </p:sp>
      <p:sp>
        <p:nvSpPr>
          <p:cNvPr id="8" name="TextBox 7">
            <a:extLst>
              <a:ext uri="{FF2B5EF4-FFF2-40B4-BE49-F238E27FC236}">
                <a16:creationId xmlns:a16="http://schemas.microsoft.com/office/drawing/2014/main" id="{51EB22BF-7B34-47A7-A154-0C2DD5902B0D}"/>
              </a:ext>
            </a:extLst>
          </p:cNvPr>
          <p:cNvSpPr txBox="1"/>
          <p:nvPr/>
        </p:nvSpPr>
        <p:spPr>
          <a:xfrm>
            <a:off x="6269143" y="5059680"/>
            <a:ext cx="1889760" cy="646331"/>
          </a:xfrm>
          <a:prstGeom prst="rect">
            <a:avLst/>
          </a:prstGeom>
          <a:noFill/>
          <a:ln>
            <a:solidFill>
              <a:schemeClr val="tx1"/>
            </a:solidFill>
          </a:ln>
        </p:spPr>
        <p:txBody>
          <a:bodyPr wrap="square" rtlCol="0">
            <a:spAutoFit/>
          </a:bodyPr>
          <a:lstStyle/>
          <a:p>
            <a:r>
              <a:rPr lang="en-US" altLang="ko-KR" dirty="0"/>
              <a:t>Normalize JSON Data into csv data</a:t>
            </a:r>
            <a:endParaRPr lang="ko-KR" altLang="en-US" dirty="0"/>
          </a:p>
        </p:txBody>
      </p:sp>
      <p:cxnSp>
        <p:nvCxnSpPr>
          <p:cNvPr id="4" name="Straight Arrow Connector 3">
            <a:extLst>
              <a:ext uri="{FF2B5EF4-FFF2-40B4-BE49-F238E27FC236}">
                <a16:creationId xmlns:a16="http://schemas.microsoft.com/office/drawing/2014/main" id="{CA292A53-2E91-48C9-A39A-FEFE6C2D5088}"/>
              </a:ext>
            </a:extLst>
          </p:cNvPr>
          <p:cNvCxnSpPr>
            <a:stCxn id="2" idx="3"/>
            <a:endCxn id="7" idx="1"/>
          </p:cNvCxnSpPr>
          <p:nvPr/>
        </p:nvCxnSpPr>
        <p:spPr>
          <a:xfrm>
            <a:off x="3215640" y="5382846"/>
            <a:ext cx="5558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0C82EB3D-B682-4F9A-A3A9-EC5AED3E4F69}"/>
              </a:ext>
            </a:extLst>
          </p:cNvPr>
          <p:cNvCxnSpPr/>
          <p:nvPr/>
        </p:nvCxnSpPr>
        <p:spPr>
          <a:xfrm>
            <a:off x="5691695" y="5313596"/>
            <a:ext cx="5558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9" name="TextBox 8">
            <a:extLst>
              <a:ext uri="{FF2B5EF4-FFF2-40B4-BE49-F238E27FC236}">
                <a16:creationId xmlns:a16="http://schemas.microsoft.com/office/drawing/2014/main" id="{F9984A59-FDE6-4256-AB5B-799BADED9F78}"/>
              </a:ext>
            </a:extLst>
          </p:cNvPr>
          <p:cNvSpPr txBox="1"/>
          <p:nvPr/>
        </p:nvSpPr>
        <p:spPr>
          <a:xfrm>
            <a:off x="770011" y="1800225"/>
            <a:ext cx="6096000" cy="369332"/>
          </a:xfrm>
          <a:prstGeom prst="rect">
            <a:avLst/>
          </a:prstGeom>
          <a:noFill/>
        </p:spPr>
        <p:txBody>
          <a:bodyPr wrap="square">
            <a:spAutoFit/>
          </a:bodyPr>
          <a:lstStyle/>
          <a:p>
            <a:r>
              <a:rPr lang="en-US" altLang="ko-KR" sz="1800" b="0" i="0" u="none" strike="noStrike" baseline="0" dirty="0">
                <a:latin typeface="SegoeUI-Light"/>
              </a:rPr>
              <a:t>1 .Getting Response from API</a:t>
            </a:r>
            <a:endParaRPr lang="ko-KR" altLang="en-US" dirty="0"/>
          </a:p>
        </p:txBody>
      </p:sp>
      <p:sp>
        <p:nvSpPr>
          <p:cNvPr id="11" name="TextBox 10">
            <a:extLst>
              <a:ext uri="{FF2B5EF4-FFF2-40B4-BE49-F238E27FC236}">
                <a16:creationId xmlns:a16="http://schemas.microsoft.com/office/drawing/2014/main" id="{ECDDDED5-4AAD-483E-92A4-078C8C7C50D1}"/>
              </a:ext>
            </a:extLst>
          </p:cNvPr>
          <p:cNvSpPr txBox="1"/>
          <p:nvPr/>
        </p:nvSpPr>
        <p:spPr>
          <a:xfrm>
            <a:off x="770011" y="4810609"/>
            <a:ext cx="6096000" cy="369332"/>
          </a:xfrm>
          <a:prstGeom prst="rect">
            <a:avLst/>
          </a:prstGeom>
          <a:noFill/>
        </p:spPr>
        <p:txBody>
          <a:bodyPr wrap="square">
            <a:spAutoFit/>
          </a:bodyPr>
          <a:lstStyle/>
          <a:p>
            <a:r>
              <a:rPr lang="en-US" altLang="ko-KR" sz="1800" b="0" i="0" u="none" strike="noStrike" baseline="0" dirty="0">
                <a:latin typeface="SegoeUI-Light"/>
              </a:rPr>
              <a:t>3. Apply custom functions to clean data</a:t>
            </a:r>
            <a:endParaRPr lang="ko-KR" altLang="en-US" dirty="0"/>
          </a:p>
        </p:txBody>
      </p:sp>
      <p:sp>
        <p:nvSpPr>
          <p:cNvPr id="13" name="TextBox 12">
            <a:extLst>
              <a:ext uri="{FF2B5EF4-FFF2-40B4-BE49-F238E27FC236}">
                <a16:creationId xmlns:a16="http://schemas.microsoft.com/office/drawing/2014/main" id="{21A39DB4-75E2-4CB0-AA99-625887410666}"/>
              </a:ext>
            </a:extLst>
          </p:cNvPr>
          <p:cNvSpPr txBox="1"/>
          <p:nvPr/>
        </p:nvSpPr>
        <p:spPr>
          <a:xfrm>
            <a:off x="5950848" y="1800225"/>
            <a:ext cx="6096000" cy="369332"/>
          </a:xfrm>
          <a:prstGeom prst="rect">
            <a:avLst/>
          </a:prstGeom>
          <a:noFill/>
        </p:spPr>
        <p:txBody>
          <a:bodyPr wrap="square">
            <a:spAutoFit/>
          </a:bodyPr>
          <a:lstStyle/>
          <a:p>
            <a:r>
              <a:rPr lang="en-US" altLang="ko-KR" sz="1800" b="0" i="0" u="none" strike="noStrike" baseline="0" dirty="0">
                <a:latin typeface="SegoeUI-Light"/>
              </a:rPr>
              <a:t>4. Assign list to dictionary then </a:t>
            </a:r>
            <a:r>
              <a:rPr lang="en-US" altLang="ko-KR" sz="1800" b="0" i="0" u="none" strike="noStrike" baseline="0" dirty="0" err="1">
                <a:latin typeface="SegoeUI-Light"/>
              </a:rPr>
              <a:t>dataframe</a:t>
            </a:r>
            <a:endParaRPr lang="ko-KR" altLang="en-US" dirty="0"/>
          </a:p>
        </p:txBody>
      </p:sp>
      <p:pic>
        <p:nvPicPr>
          <p:cNvPr id="17" name="Picture 16">
            <a:extLst>
              <a:ext uri="{FF2B5EF4-FFF2-40B4-BE49-F238E27FC236}">
                <a16:creationId xmlns:a16="http://schemas.microsoft.com/office/drawing/2014/main" id="{4B1347A9-1680-4B0F-8AF9-63DA9EB1112E}"/>
              </a:ext>
            </a:extLst>
          </p:cNvPr>
          <p:cNvPicPr>
            <a:picLocks noChangeAspect="1"/>
          </p:cNvPicPr>
          <p:nvPr/>
        </p:nvPicPr>
        <p:blipFill>
          <a:blip r:embed="rId3"/>
          <a:stretch>
            <a:fillRect/>
          </a:stretch>
        </p:blipFill>
        <p:spPr>
          <a:xfrm>
            <a:off x="940158" y="2169557"/>
            <a:ext cx="4840543" cy="630968"/>
          </a:xfrm>
          <a:prstGeom prst="rect">
            <a:avLst/>
          </a:prstGeom>
        </p:spPr>
      </p:pic>
      <p:sp>
        <p:nvSpPr>
          <p:cNvPr id="19" name="TextBox 18">
            <a:extLst>
              <a:ext uri="{FF2B5EF4-FFF2-40B4-BE49-F238E27FC236}">
                <a16:creationId xmlns:a16="http://schemas.microsoft.com/office/drawing/2014/main" id="{EC0B1699-E83E-42A0-AA52-35CC2E1B05EB}"/>
              </a:ext>
            </a:extLst>
          </p:cNvPr>
          <p:cNvSpPr txBox="1"/>
          <p:nvPr/>
        </p:nvSpPr>
        <p:spPr>
          <a:xfrm>
            <a:off x="770011" y="3193565"/>
            <a:ext cx="6096000" cy="369332"/>
          </a:xfrm>
          <a:prstGeom prst="rect">
            <a:avLst/>
          </a:prstGeom>
          <a:noFill/>
        </p:spPr>
        <p:txBody>
          <a:bodyPr wrap="square">
            <a:spAutoFit/>
          </a:bodyPr>
          <a:lstStyle/>
          <a:p>
            <a:r>
              <a:rPr lang="en-US" altLang="ko-KR" sz="1800" b="0" i="0" u="none" strike="noStrike" baseline="0" dirty="0">
                <a:latin typeface="SegoeUI-Light"/>
              </a:rPr>
              <a:t>2. Converting Response to a .json file</a:t>
            </a:r>
            <a:endParaRPr lang="ko-KR" altLang="en-US" dirty="0"/>
          </a:p>
        </p:txBody>
      </p:sp>
      <p:pic>
        <p:nvPicPr>
          <p:cNvPr id="21" name="Picture 20">
            <a:extLst>
              <a:ext uri="{FF2B5EF4-FFF2-40B4-BE49-F238E27FC236}">
                <a16:creationId xmlns:a16="http://schemas.microsoft.com/office/drawing/2014/main" id="{251AFE25-123F-4103-875E-19A49618AED3}"/>
              </a:ext>
            </a:extLst>
          </p:cNvPr>
          <p:cNvPicPr>
            <a:picLocks noChangeAspect="1"/>
          </p:cNvPicPr>
          <p:nvPr/>
        </p:nvPicPr>
        <p:blipFill>
          <a:blip r:embed="rId4"/>
          <a:stretch>
            <a:fillRect/>
          </a:stretch>
        </p:blipFill>
        <p:spPr>
          <a:xfrm>
            <a:off x="940158" y="3824533"/>
            <a:ext cx="4726614" cy="510014"/>
          </a:xfrm>
          <a:prstGeom prst="rect">
            <a:avLst/>
          </a:prstGeom>
        </p:spPr>
      </p:pic>
      <p:pic>
        <p:nvPicPr>
          <p:cNvPr id="23" name="Picture 22">
            <a:extLst>
              <a:ext uri="{FF2B5EF4-FFF2-40B4-BE49-F238E27FC236}">
                <a16:creationId xmlns:a16="http://schemas.microsoft.com/office/drawing/2014/main" id="{B419CBC6-6B8B-44F2-9442-569F91F8CE55}"/>
              </a:ext>
            </a:extLst>
          </p:cNvPr>
          <p:cNvPicPr>
            <a:picLocks noChangeAspect="1"/>
          </p:cNvPicPr>
          <p:nvPr/>
        </p:nvPicPr>
        <p:blipFill>
          <a:blip r:embed="rId5"/>
          <a:stretch>
            <a:fillRect/>
          </a:stretch>
        </p:blipFill>
        <p:spPr>
          <a:xfrm>
            <a:off x="940158" y="5296914"/>
            <a:ext cx="1743045" cy="728659"/>
          </a:xfrm>
          <a:prstGeom prst="rect">
            <a:avLst/>
          </a:prstGeom>
        </p:spPr>
      </p:pic>
      <p:pic>
        <p:nvPicPr>
          <p:cNvPr id="25" name="Picture 24">
            <a:extLst>
              <a:ext uri="{FF2B5EF4-FFF2-40B4-BE49-F238E27FC236}">
                <a16:creationId xmlns:a16="http://schemas.microsoft.com/office/drawing/2014/main" id="{E7A28167-A3C9-456E-8C66-2BFA6C78991F}"/>
              </a:ext>
            </a:extLst>
          </p:cNvPr>
          <p:cNvPicPr>
            <a:picLocks noChangeAspect="1"/>
          </p:cNvPicPr>
          <p:nvPr/>
        </p:nvPicPr>
        <p:blipFill>
          <a:blip r:embed="rId6"/>
          <a:stretch>
            <a:fillRect/>
          </a:stretch>
        </p:blipFill>
        <p:spPr>
          <a:xfrm>
            <a:off x="6270940" y="2180616"/>
            <a:ext cx="4822366" cy="3116297"/>
          </a:xfrm>
          <a:prstGeom prst="rect">
            <a:avLst/>
          </a:prstGeom>
        </p:spPr>
      </p:pic>
      <p:sp>
        <p:nvSpPr>
          <p:cNvPr id="26" name="TextBox 25">
            <a:extLst>
              <a:ext uri="{FF2B5EF4-FFF2-40B4-BE49-F238E27FC236}">
                <a16:creationId xmlns:a16="http://schemas.microsoft.com/office/drawing/2014/main" id="{2B245454-26C9-4A58-A68B-1E6A01899A32}"/>
              </a:ext>
            </a:extLst>
          </p:cNvPr>
          <p:cNvSpPr txBox="1"/>
          <p:nvPr/>
        </p:nvSpPr>
        <p:spPr>
          <a:xfrm>
            <a:off x="7404209" y="591551"/>
            <a:ext cx="1277914" cy="369332"/>
          </a:xfrm>
          <a:prstGeom prst="rect">
            <a:avLst/>
          </a:prstGeom>
          <a:noFill/>
        </p:spPr>
        <p:txBody>
          <a:bodyPr wrap="none" rtlCol="0">
            <a:spAutoFit/>
          </a:bodyPr>
          <a:lstStyle/>
          <a:p>
            <a:r>
              <a:rPr lang="en-US" altLang="ko-KR" dirty="0">
                <a:hlinkClick r:id="rId7"/>
              </a:rPr>
              <a:t>GitHub Link</a:t>
            </a:r>
            <a:endParaRPr lang="ko-KR" altLang="en-US"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Rectangle: Rounded Corners 5">
            <a:extLst>
              <a:ext uri="{FF2B5EF4-FFF2-40B4-BE49-F238E27FC236}">
                <a16:creationId xmlns:a16="http://schemas.microsoft.com/office/drawing/2014/main" id="{62656F58-B7F0-4A5D-8B8E-5A160AD5F3BE}"/>
              </a:ext>
            </a:extLst>
          </p:cNvPr>
          <p:cNvSpPr/>
          <p:nvPr/>
        </p:nvSpPr>
        <p:spPr>
          <a:xfrm>
            <a:off x="1097280" y="3291840"/>
            <a:ext cx="2667000" cy="11144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Calculate the number of launches at each site</a:t>
            </a:r>
            <a:endParaRPr lang="ko-KR" altLang="en-US" dirty="0"/>
          </a:p>
        </p:txBody>
      </p:sp>
      <p:sp>
        <p:nvSpPr>
          <p:cNvPr id="7" name="Rectangle: Rounded Corners 6">
            <a:extLst>
              <a:ext uri="{FF2B5EF4-FFF2-40B4-BE49-F238E27FC236}">
                <a16:creationId xmlns:a16="http://schemas.microsoft.com/office/drawing/2014/main" id="{845EC07A-8066-4AD2-ABBE-37F79F9D61C5}"/>
              </a:ext>
            </a:extLst>
          </p:cNvPr>
          <p:cNvSpPr/>
          <p:nvPr/>
        </p:nvSpPr>
        <p:spPr>
          <a:xfrm>
            <a:off x="4130040" y="3291840"/>
            <a:ext cx="2667000" cy="11144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Calculate the occurrence of each orbit</a:t>
            </a:r>
            <a:endParaRPr lang="ko-KR" altLang="en-US" dirty="0"/>
          </a:p>
        </p:txBody>
      </p:sp>
      <p:sp>
        <p:nvSpPr>
          <p:cNvPr id="9" name="Rectangle: Rounded Corners 8">
            <a:extLst>
              <a:ext uri="{FF2B5EF4-FFF2-40B4-BE49-F238E27FC236}">
                <a16:creationId xmlns:a16="http://schemas.microsoft.com/office/drawing/2014/main" id="{A5365532-E770-4E17-9153-2991D66164DB}"/>
              </a:ext>
            </a:extLst>
          </p:cNvPr>
          <p:cNvSpPr/>
          <p:nvPr/>
        </p:nvSpPr>
        <p:spPr>
          <a:xfrm>
            <a:off x="1097280" y="1765936"/>
            <a:ext cx="2667000" cy="11144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Perform Exploratory Data Analysis EDA on dataset</a:t>
            </a:r>
            <a:endParaRPr lang="ko-KR" altLang="en-US" dirty="0"/>
          </a:p>
        </p:txBody>
      </p:sp>
      <p:sp>
        <p:nvSpPr>
          <p:cNvPr id="10" name="Rectangle: Rounded Corners 9">
            <a:extLst>
              <a:ext uri="{FF2B5EF4-FFF2-40B4-BE49-F238E27FC236}">
                <a16:creationId xmlns:a16="http://schemas.microsoft.com/office/drawing/2014/main" id="{7FABE3CA-C37D-46B5-9DA8-B988C7768EC9}"/>
              </a:ext>
            </a:extLst>
          </p:cNvPr>
          <p:cNvSpPr/>
          <p:nvPr/>
        </p:nvSpPr>
        <p:spPr>
          <a:xfrm>
            <a:off x="7162800" y="3291840"/>
            <a:ext cx="2667000" cy="11144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Calculate the number and occurrence of mission outcome per orbit type</a:t>
            </a:r>
            <a:endParaRPr lang="ko-KR" altLang="en-US" dirty="0"/>
          </a:p>
        </p:txBody>
      </p:sp>
      <p:sp>
        <p:nvSpPr>
          <p:cNvPr id="11" name="TextBox 10">
            <a:extLst>
              <a:ext uri="{FF2B5EF4-FFF2-40B4-BE49-F238E27FC236}">
                <a16:creationId xmlns:a16="http://schemas.microsoft.com/office/drawing/2014/main" id="{43F6B62A-9387-4307-9CBC-E866ECC3435E}"/>
              </a:ext>
            </a:extLst>
          </p:cNvPr>
          <p:cNvSpPr txBox="1"/>
          <p:nvPr/>
        </p:nvSpPr>
        <p:spPr>
          <a:xfrm>
            <a:off x="7404209" y="591551"/>
            <a:ext cx="1277914" cy="369332"/>
          </a:xfrm>
          <a:prstGeom prst="rect">
            <a:avLst/>
          </a:prstGeom>
          <a:noFill/>
        </p:spPr>
        <p:txBody>
          <a:bodyPr wrap="none" rtlCol="0">
            <a:spAutoFit/>
          </a:bodyPr>
          <a:lstStyle/>
          <a:p>
            <a:r>
              <a:rPr lang="en-US" altLang="ko-KR" dirty="0">
                <a:hlinkClick r:id="rId3"/>
              </a:rPr>
              <a:t>GitHub Link</a:t>
            </a:r>
            <a:endParaRPr lang="ko-KR" altLang="en-US" dirty="0"/>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447</TotalTime>
  <Words>1998</Words>
  <Application>Microsoft Office PowerPoint</Application>
  <PresentationFormat>Widescreen</PresentationFormat>
  <Paragraphs>248</Paragraphs>
  <Slides>44</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Calibri-Bold</vt:lpstr>
      <vt:lpstr>IBM Plex Mono Text</vt:lpstr>
      <vt:lpstr>SegoeUI-Light</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Kang Jeong</cp:lastModifiedBy>
  <cp:revision>194</cp:revision>
  <dcterms:created xsi:type="dcterms:W3CDTF">2021-04-29T18:58:34Z</dcterms:created>
  <dcterms:modified xsi:type="dcterms:W3CDTF">2022-01-27T07:19:52Z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